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7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8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8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8"/>
  </p:notesMasterIdLst>
  <p:sldIdLst>
    <p:sldId id="258" r:id="rId2"/>
    <p:sldId id="256" r:id="rId3"/>
    <p:sldId id="259" r:id="rId4"/>
    <p:sldId id="260"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 id="338" r:id="rId82"/>
    <p:sldId id="339" r:id="rId83"/>
    <p:sldId id="340" r:id="rId84"/>
    <p:sldId id="341" r:id="rId85"/>
    <p:sldId id="342" r:id="rId86"/>
    <p:sldId id="343" r:id="rId87"/>
    <p:sldId id="344" r:id="rId88"/>
    <p:sldId id="345" r:id="rId89"/>
    <p:sldId id="346" r:id="rId90"/>
    <p:sldId id="347" r:id="rId91"/>
    <p:sldId id="348" r:id="rId92"/>
    <p:sldId id="349" r:id="rId93"/>
    <p:sldId id="350" r:id="rId94"/>
    <p:sldId id="351" r:id="rId95"/>
    <p:sldId id="352" r:id="rId96"/>
    <p:sldId id="353" r:id="rId97"/>
    <p:sldId id="354" r:id="rId98"/>
    <p:sldId id="355" r:id="rId99"/>
    <p:sldId id="356" r:id="rId100"/>
    <p:sldId id="357" r:id="rId101"/>
    <p:sldId id="358" r:id="rId102"/>
    <p:sldId id="359" r:id="rId103"/>
    <p:sldId id="360" r:id="rId104"/>
    <p:sldId id="361" r:id="rId105"/>
    <p:sldId id="362" r:id="rId106"/>
    <p:sldId id="363" r:id="rId107"/>
    <p:sldId id="364" r:id="rId108"/>
    <p:sldId id="365" r:id="rId109"/>
    <p:sldId id="366" r:id="rId110"/>
    <p:sldId id="367" r:id="rId111"/>
    <p:sldId id="368" r:id="rId112"/>
    <p:sldId id="369" r:id="rId113"/>
    <p:sldId id="370" r:id="rId114"/>
    <p:sldId id="371" r:id="rId115"/>
    <p:sldId id="372" r:id="rId116"/>
    <p:sldId id="373" r:id="rId117"/>
    <p:sldId id="374" r:id="rId118"/>
    <p:sldId id="375" r:id="rId119"/>
    <p:sldId id="377" r:id="rId120"/>
    <p:sldId id="378" r:id="rId121"/>
    <p:sldId id="379" r:id="rId122"/>
    <p:sldId id="380" r:id="rId123"/>
    <p:sldId id="381" r:id="rId124"/>
    <p:sldId id="376" r:id="rId125"/>
    <p:sldId id="382" r:id="rId126"/>
    <p:sldId id="383" r:id="rId1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A81D"/>
    <a:srgbClr val="6D68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47" autoAdjust="0"/>
    <p:restoredTop sz="97513" autoAdjust="0"/>
  </p:normalViewPr>
  <p:slideViewPr>
    <p:cSldViewPr>
      <p:cViewPr>
        <p:scale>
          <a:sx n="120" d="100"/>
          <a:sy n="120" d="100"/>
        </p:scale>
        <p:origin x="294" y="9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BFB193-C53B-425C-9D14-BF822525544B}"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ED856CCB-4C3A-4D03-90B9-9B7353075955}">
      <dgm:prSet phldrT="[Text]"/>
      <dgm:spPr>
        <a:xfrm>
          <a:off x="1630809" y="906391"/>
          <a:ext cx="2219027" cy="2219027"/>
        </a:xfrm>
        <a:prstGeom prst="ellipse">
          <a:avLst/>
        </a:prstGeom>
        <a:solidFill>
          <a:srgbClr val="88A81D">
            <a:alpha val="50000"/>
          </a:srgbClr>
        </a:solidFill>
        <a:ln w="25400" cap="flat" cmpd="sng" algn="ctr">
          <a:solidFill>
            <a:sysClr val="window" lastClr="FFFFFF">
              <a:hueOff val="0"/>
              <a:satOff val="0"/>
              <a:lumOff val="0"/>
              <a:alphaOff val="0"/>
            </a:sysClr>
          </a:solidFill>
          <a:prstDash val="solid"/>
        </a:ln>
        <a:effectLst/>
      </dgm:spPr>
      <dgm:t>
        <a:bodyPr/>
        <a:lstStyle/>
        <a:p>
          <a:r>
            <a:rPr lang="en-US" dirty="0">
              <a:solidFill>
                <a:schemeClr val="bg1"/>
              </a:solidFill>
              <a:latin typeface="Calibri"/>
              <a:ea typeface="+mn-ea"/>
              <a:cs typeface="+mn-cs"/>
            </a:rPr>
            <a:t>Accounting issues</a:t>
          </a:r>
        </a:p>
      </dgm:t>
    </dgm:pt>
    <dgm:pt modelId="{6F5E3444-C18D-4814-A9EF-D7C75BB738DB}" type="parTrans" cxnId="{0ACA3C47-0D42-48DA-87CB-51EE73319C9A}">
      <dgm:prSet/>
      <dgm:spPr/>
      <dgm:t>
        <a:bodyPr/>
        <a:lstStyle/>
        <a:p>
          <a:endParaRPr lang="en-US"/>
        </a:p>
      </dgm:t>
    </dgm:pt>
    <dgm:pt modelId="{54EFE1E1-A519-4921-9D78-F0FA28F7DFFC}" type="sibTrans" cxnId="{0ACA3C47-0D42-48DA-87CB-51EE73319C9A}">
      <dgm:prSet/>
      <dgm:spPr/>
      <dgm:t>
        <a:bodyPr/>
        <a:lstStyle/>
        <a:p>
          <a:endParaRPr lang="en-US"/>
        </a:p>
      </dgm:t>
    </dgm:pt>
    <dgm:pt modelId="{043070B0-07B6-4A40-B910-A324A1A9E1CB}">
      <dgm:prSet phldrT="[Text]"/>
      <dgm:spPr>
        <a:xfrm>
          <a:off x="2011162" y="-88936"/>
          <a:ext cx="1458322" cy="1319489"/>
        </a:xfrm>
        <a:prstGeom prst="ellipse">
          <a:avLst/>
        </a:prstGeom>
        <a:solidFill>
          <a:srgbClr val="88A81D">
            <a:alpha val="50000"/>
          </a:srgbClr>
        </a:solidFill>
        <a:ln w="25400" cap="flat" cmpd="sng" algn="ctr">
          <a:solidFill>
            <a:sysClr val="window" lastClr="FFFFFF">
              <a:hueOff val="0"/>
              <a:satOff val="0"/>
              <a:lumOff val="0"/>
              <a:alphaOff val="0"/>
            </a:sysClr>
          </a:solidFill>
          <a:prstDash val="solid"/>
        </a:ln>
        <a:effectLst/>
      </dgm:spPr>
      <dgm:t>
        <a:bodyPr/>
        <a:lstStyle/>
        <a:p>
          <a:r>
            <a:rPr lang="en-US" dirty="0">
              <a:solidFill>
                <a:schemeClr val="bg1"/>
              </a:solidFill>
              <a:latin typeface="Calibri"/>
              <a:ea typeface="+mn-ea"/>
              <a:cs typeface="+mn-cs"/>
            </a:rPr>
            <a:t>contractual activity covers more than one accounting period</a:t>
          </a:r>
        </a:p>
      </dgm:t>
    </dgm:pt>
    <dgm:pt modelId="{8DB1474C-2F5F-4AE7-B9CA-AC158226F1E7}" type="parTrans" cxnId="{E9008767-3524-4AB2-AAC9-7A606374DDF7}">
      <dgm:prSet/>
      <dgm:spPr/>
      <dgm:t>
        <a:bodyPr/>
        <a:lstStyle/>
        <a:p>
          <a:endParaRPr lang="en-US"/>
        </a:p>
      </dgm:t>
    </dgm:pt>
    <dgm:pt modelId="{124BF18E-9713-4527-AB96-BA55484B9E1C}" type="sibTrans" cxnId="{E9008767-3524-4AB2-AAC9-7A606374DDF7}">
      <dgm:prSet/>
      <dgm:spPr/>
      <dgm:t>
        <a:bodyPr/>
        <a:lstStyle/>
        <a:p>
          <a:endParaRPr lang="en-US"/>
        </a:p>
      </dgm:t>
    </dgm:pt>
    <dgm:pt modelId="{6E17CC0C-8B01-400B-9654-7725EF1C874B}">
      <dgm:prSet phldrT="[Text]"/>
      <dgm:spPr>
        <a:xfrm>
          <a:off x="3493544" y="1361519"/>
          <a:ext cx="1383752" cy="1308771"/>
        </a:xfrm>
        <a:prstGeom prst="ellipse">
          <a:avLst/>
        </a:prstGeom>
        <a:solidFill>
          <a:srgbClr val="88A81D">
            <a:alpha val="50000"/>
          </a:srgbClr>
        </a:solidFill>
        <a:ln w="25400" cap="flat" cmpd="sng" algn="ctr">
          <a:solidFill>
            <a:sysClr val="window" lastClr="FFFFFF">
              <a:hueOff val="0"/>
              <a:satOff val="0"/>
              <a:lumOff val="0"/>
              <a:alphaOff val="0"/>
            </a:sysClr>
          </a:solidFill>
          <a:prstDash val="solid"/>
        </a:ln>
        <a:effectLst/>
      </dgm:spPr>
      <dgm:t>
        <a:bodyPr/>
        <a:lstStyle/>
        <a:p>
          <a:r>
            <a:rPr lang="en-US" dirty="0">
              <a:solidFill>
                <a:schemeClr val="bg1"/>
              </a:solidFill>
              <a:latin typeface="Calibri"/>
              <a:ea typeface="+mn-ea"/>
              <a:cs typeface="+mn-cs"/>
            </a:rPr>
            <a:t>Recognition of Revenue</a:t>
          </a:r>
        </a:p>
      </dgm:t>
    </dgm:pt>
    <dgm:pt modelId="{2B00DEC2-520B-4658-AEE9-A2D890B10D2D}" type="parTrans" cxnId="{DA1EBE70-8FE4-4148-8503-A22F8F8515A5}">
      <dgm:prSet/>
      <dgm:spPr/>
      <dgm:t>
        <a:bodyPr/>
        <a:lstStyle/>
        <a:p>
          <a:endParaRPr lang="en-US"/>
        </a:p>
      </dgm:t>
    </dgm:pt>
    <dgm:pt modelId="{A484398B-E2DF-4221-9466-AB54C4127856}" type="sibTrans" cxnId="{DA1EBE70-8FE4-4148-8503-A22F8F8515A5}">
      <dgm:prSet/>
      <dgm:spPr/>
      <dgm:t>
        <a:bodyPr/>
        <a:lstStyle/>
        <a:p>
          <a:endParaRPr lang="en-US"/>
        </a:p>
      </dgm:t>
    </dgm:pt>
    <dgm:pt modelId="{613D345E-2566-4F74-8610-210C30FEABBD}">
      <dgm:prSet phldrT="[Text]"/>
      <dgm:spPr>
        <a:xfrm>
          <a:off x="2082585" y="2677786"/>
          <a:ext cx="1339271" cy="1256868"/>
        </a:xfrm>
        <a:prstGeom prst="ellipse">
          <a:avLst/>
        </a:prstGeom>
        <a:solidFill>
          <a:srgbClr val="88A81D">
            <a:alpha val="50000"/>
          </a:srgbClr>
        </a:solidFill>
        <a:ln w="25400" cap="flat" cmpd="sng" algn="ctr">
          <a:solidFill>
            <a:sysClr val="window" lastClr="FFFFFF">
              <a:hueOff val="0"/>
              <a:satOff val="0"/>
              <a:lumOff val="0"/>
              <a:alphaOff val="0"/>
            </a:sysClr>
          </a:solidFill>
          <a:prstDash val="solid"/>
        </a:ln>
        <a:effectLst/>
      </dgm:spPr>
      <dgm:t>
        <a:bodyPr/>
        <a:lstStyle/>
        <a:p>
          <a:r>
            <a:rPr lang="en-US" dirty="0">
              <a:solidFill>
                <a:schemeClr val="bg1"/>
              </a:solidFill>
              <a:latin typeface="Calibri"/>
              <a:ea typeface="+mn-ea"/>
              <a:cs typeface="+mn-cs"/>
            </a:rPr>
            <a:t>Recognition of Cost</a:t>
          </a:r>
        </a:p>
      </dgm:t>
    </dgm:pt>
    <dgm:pt modelId="{33EC5E4B-82C5-4D17-9B9B-4C5EED9B6A81}" type="parTrans" cxnId="{101A3823-9E20-47E3-965A-2C2321BF7765}">
      <dgm:prSet/>
      <dgm:spPr/>
      <dgm:t>
        <a:bodyPr/>
        <a:lstStyle/>
        <a:p>
          <a:endParaRPr lang="en-US"/>
        </a:p>
      </dgm:t>
    </dgm:pt>
    <dgm:pt modelId="{8BB87380-5138-4307-93D9-4A662F898275}" type="sibTrans" cxnId="{101A3823-9E20-47E3-965A-2C2321BF7765}">
      <dgm:prSet/>
      <dgm:spPr/>
      <dgm:t>
        <a:bodyPr/>
        <a:lstStyle/>
        <a:p>
          <a:endParaRPr lang="en-US"/>
        </a:p>
      </dgm:t>
    </dgm:pt>
    <dgm:pt modelId="{011F5E63-B6EE-41CF-9A77-E23B18E8FC58}">
      <dgm:prSet phldrT="[Text]"/>
      <dgm:spPr>
        <a:xfrm>
          <a:off x="609103" y="1338563"/>
          <a:ext cx="1372246" cy="1354682"/>
        </a:xfrm>
        <a:prstGeom prst="ellipse">
          <a:avLst/>
        </a:prstGeom>
        <a:solidFill>
          <a:srgbClr val="88A81D">
            <a:alpha val="50000"/>
          </a:srgbClr>
        </a:solidFill>
        <a:ln w="25400" cap="flat" cmpd="sng" algn="ctr">
          <a:solidFill>
            <a:sysClr val="window" lastClr="FFFFFF">
              <a:hueOff val="0"/>
              <a:satOff val="0"/>
              <a:lumOff val="0"/>
              <a:alphaOff val="0"/>
            </a:sysClr>
          </a:solidFill>
          <a:prstDash val="solid"/>
        </a:ln>
        <a:effectLst/>
      </dgm:spPr>
      <dgm:t>
        <a:bodyPr/>
        <a:lstStyle/>
        <a:p>
          <a:r>
            <a:rPr lang="en-US" dirty="0">
              <a:solidFill>
                <a:schemeClr val="bg1"/>
              </a:solidFill>
              <a:latin typeface="Calibri"/>
              <a:ea typeface="+mn-ea"/>
              <a:cs typeface="+mn-cs"/>
            </a:rPr>
            <a:t>Accounting of </a:t>
          </a:r>
          <a:r>
            <a:rPr lang="en-US" dirty="0" err="1">
              <a:solidFill>
                <a:schemeClr val="bg1"/>
              </a:solidFill>
              <a:latin typeface="Calibri"/>
              <a:ea typeface="+mn-ea"/>
              <a:cs typeface="+mn-cs"/>
            </a:rPr>
            <a:t>forseeable</a:t>
          </a:r>
          <a:r>
            <a:rPr lang="en-US" dirty="0">
              <a:solidFill>
                <a:schemeClr val="bg1"/>
              </a:solidFill>
              <a:latin typeface="Calibri"/>
              <a:ea typeface="+mn-ea"/>
              <a:cs typeface="+mn-cs"/>
            </a:rPr>
            <a:t> losses</a:t>
          </a:r>
        </a:p>
      </dgm:t>
    </dgm:pt>
    <dgm:pt modelId="{6F07ED4A-562A-4A00-9754-C9F26DF2C9BA}" type="parTrans" cxnId="{E8616898-5561-4D37-AA46-6B005D951014}">
      <dgm:prSet/>
      <dgm:spPr/>
      <dgm:t>
        <a:bodyPr/>
        <a:lstStyle/>
        <a:p>
          <a:endParaRPr lang="en-US"/>
        </a:p>
      </dgm:t>
    </dgm:pt>
    <dgm:pt modelId="{084D8A5A-DFCD-438A-A62D-592EDDE0B3F3}" type="sibTrans" cxnId="{E8616898-5561-4D37-AA46-6B005D951014}">
      <dgm:prSet/>
      <dgm:spPr/>
      <dgm:t>
        <a:bodyPr/>
        <a:lstStyle/>
        <a:p>
          <a:endParaRPr lang="en-US"/>
        </a:p>
      </dgm:t>
    </dgm:pt>
    <dgm:pt modelId="{A1685BB0-6B5A-411C-BF92-67A87830A603}" type="pres">
      <dgm:prSet presAssocID="{F2BFB193-C53B-425C-9D14-BF822525544B}" presName="composite" presStyleCnt="0">
        <dgm:presLayoutVars>
          <dgm:chMax val="1"/>
          <dgm:dir/>
          <dgm:resizeHandles val="exact"/>
        </dgm:presLayoutVars>
      </dgm:prSet>
      <dgm:spPr/>
      <dgm:t>
        <a:bodyPr/>
        <a:lstStyle/>
        <a:p>
          <a:endParaRPr lang="en-US"/>
        </a:p>
      </dgm:t>
    </dgm:pt>
    <dgm:pt modelId="{A89D75A7-1D44-489F-8DA3-BF6DE1C4ECFE}" type="pres">
      <dgm:prSet presAssocID="{F2BFB193-C53B-425C-9D14-BF822525544B}" presName="radial" presStyleCnt="0">
        <dgm:presLayoutVars>
          <dgm:animLvl val="ctr"/>
        </dgm:presLayoutVars>
      </dgm:prSet>
      <dgm:spPr/>
    </dgm:pt>
    <dgm:pt modelId="{D751CB0C-7AB0-4A4D-9F53-A0AFA25A5759}" type="pres">
      <dgm:prSet presAssocID="{ED856CCB-4C3A-4D03-90B9-9B7353075955}" presName="centerShape" presStyleLbl="vennNode1" presStyleIdx="0" presStyleCnt="5"/>
      <dgm:spPr/>
      <dgm:t>
        <a:bodyPr/>
        <a:lstStyle/>
        <a:p>
          <a:endParaRPr lang="en-US"/>
        </a:p>
      </dgm:t>
    </dgm:pt>
    <dgm:pt modelId="{885D95BE-A7D6-409D-BE9A-2352BC5D35D4}" type="pres">
      <dgm:prSet presAssocID="{043070B0-07B6-4A40-B910-A324A1A9E1CB}" presName="node" presStyleLbl="vennNode1" presStyleIdx="1" presStyleCnt="5" custScaleX="131438" custScaleY="118925">
        <dgm:presLayoutVars>
          <dgm:bulletEnabled val="1"/>
        </dgm:presLayoutVars>
      </dgm:prSet>
      <dgm:spPr/>
      <dgm:t>
        <a:bodyPr/>
        <a:lstStyle/>
        <a:p>
          <a:endParaRPr lang="en-US"/>
        </a:p>
      </dgm:t>
    </dgm:pt>
    <dgm:pt modelId="{CD68C634-FA15-48EB-8544-5E91163BB1A2}" type="pres">
      <dgm:prSet presAssocID="{6E17CC0C-8B01-400B-9654-7725EF1C874B}" presName="node" presStyleLbl="vennNode1" presStyleIdx="2" presStyleCnt="5" custScaleX="124717" custScaleY="117959">
        <dgm:presLayoutVars>
          <dgm:bulletEnabled val="1"/>
        </dgm:presLayoutVars>
      </dgm:prSet>
      <dgm:spPr/>
      <dgm:t>
        <a:bodyPr/>
        <a:lstStyle/>
        <a:p>
          <a:endParaRPr lang="en-US"/>
        </a:p>
      </dgm:t>
    </dgm:pt>
    <dgm:pt modelId="{C903B2A4-7C0E-4A96-B98F-ED59BC3D4EC5}" type="pres">
      <dgm:prSet presAssocID="{613D345E-2566-4F74-8610-210C30FEABBD}" presName="node" presStyleLbl="vennNode1" presStyleIdx="3" presStyleCnt="5" custScaleX="120708" custScaleY="113281" custRadScaleRad="89293" custRadScaleInc="-587">
        <dgm:presLayoutVars>
          <dgm:bulletEnabled val="1"/>
        </dgm:presLayoutVars>
      </dgm:prSet>
      <dgm:spPr/>
      <dgm:t>
        <a:bodyPr/>
        <a:lstStyle/>
        <a:p>
          <a:endParaRPr lang="en-US"/>
        </a:p>
      </dgm:t>
    </dgm:pt>
    <dgm:pt modelId="{B57E0304-5EF5-477D-AA2E-9275E81EDAB9}" type="pres">
      <dgm:prSet presAssocID="{011F5E63-B6EE-41CF-9A77-E23B18E8FC58}" presName="node" presStyleLbl="vennNode1" presStyleIdx="4" presStyleCnt="5" custScaleX="123680" custScaleY="122097">
        <dgm:presLayoutVars>
          <dgm:bulletEnabled val="1"/>
        </dgm:presLayoutVars>
      </dgm:prSet>
      <dgm:spPr/>
      <dgm:t>
        <a:bodyPr/>
        <a:lstStyle/>
        <a:p>
          <a:endParaRPr lang="en-US"/>
        </a:p>
      </dgm:t>
    </dgm:pt>
  </dgm:ptLst>
  <dgm:cxnLst>
    <dgm:cxn modelId="{101A3823-9E20-47E3-965A-2C2321BF7765}" srcId="{ED856CCB-4C3A-4D03-90B9-9B7353075955}" destId="{613D345E-2566-4F74-8610-210C30FEABBD}" srcOrd="2" destOrd="0" parTransId="{33EC5E4B-82C5-4D17-9B9B-4C5EED9B6A81}" sibTransId="{8BB87380-5138-4307-93D9-4A662F898275}"/>
    <dgm:cxn modelId="{D8119B24-2903-4743-85AE-A8673F39D8EC}" type="presOf" srcId="{ED856CCB-4C3A-4D03-90B9-9B7353075955}" destId="{D751CB0C-7AB0-4A4D-9F53-A0AFA25A5759}" srcOrd="0" destOrd="0" presId="urn:microsoft.com/office/officeart/2005/8/layout/radial3"/>
    <dgm:cxn modelId="{0ACA3C47-0D42-48DA-87CB-51EE73319C9A}" srcId="{F2BFB193-C53B-425C-9D14-BF822525544B}" destId="{ED856CCB-4C3A-4D03-90B9-9B7353075955}" srcOrd="0" destOrd="0" parTransId="{6F5E3444-C18D-4814-A9EF-D7C75BB738DB}" sibTransId="{54EFE1E1-A519-4921-9D78-F0FA28F7DFFC}"/>
    <dgm:cxn modelId="{43E08825-0993-4BEF-B36A-2E30D6D7C067}" type="presOf" srcId="{6E17CC0C-8B01-400B-9654-7725EF1C874B}" destId="{CD68C634-FA15-48EB-8544-5E91163BB1A2}" srcOrd="0" destOrd="0" presId="urn:microsoft.com/office/officeart/2005/8/layout/radial3"/>
    <dgm:cxn modelId="{DA1EBE70-8FE4-4148-8503-A22F8F8515A5}" srcId="{ED856CCB-4C3A-4D03-90B9-9B7353075955}" destId="{6E17CC0C-8B01-400B-9654-7725EF1C874B}" srcOrd="1" destOrd="0" parTransId="{2B00DEC2-520B-4658-AEE9-A2D890B10D2D}" sibTransId="{A484398B-E2DF-4221-9466-AB54C4127856}"/>
    <dgm:cxn modelId="{D440AA85-7550-4AF2-9779-DA6A481CDA77}" type="presOf" srcId="{043070B0-07B6-4A40-B910-A324A1A9E1CB}" destId="{885D95BE-A7D6-409D-BE9A-2352BC5D35D4}" srcOrd="0" destOrd="0" presId="urn:microsoft.com/office/officeart/2005/8/layout/radial3"/>
    <dgm:cxn modelId="{FCFEC17A-1B38-46EA-B88A-231120CF5EFE}" type="presOf" srcId="{011F5E63-B6EE-41CF-9A77-E23B18E8FC58}" destId="{B57E0304-5EF5-477D-AA2E-9275E81EDAB9}" srcOrd="0" destOrd="0" presId="urn:microsoft.com/office/officeart/2005/8/layout/radial3"/>
    <dgm:cxn modelId="{6738A29D-17A9-4F78-886C-FBFA690A987C}" type="presOf" srcId="{613D345E-2566-4F74-8610-210C30FEABBD}" destId="{C903B2A4-7C0E-4A96-B98F-ED59BC3D4EC5}" srcOrd="0" destOrd="0" presId="urn:microsoft.com/office/officeart/2005/8/layout/radial3"/>
    <dgm:cxn modelId="{E8616898-5561-4D37-AA46-6B005D951014}" srcId="{ED856CCB-4C3A-4D03-90B9-9B7353075955}" destId="{011F5E63-B6EE-41CF-9A77-E23B18E8FC58}" srcOrd="3" destOrd="0" parTransId="{6F07ED4A-562A-4A00-9754-C9F26DF2C9BA}" sibTransId="{084D8A5A-DFCD-438A-A62D-592EDDE0B3F3}"/>
    <dgm:cxn modelId="{59AC9434-27C5-4243-A28B-B20D843C227A}" type="presOf" srcId="{F2BFB193-C53B-425C-9D14-BF822525544B}" destId="{A1685BB0-6B5A-411C-BF92-67A87830A603}" srcOrd="0" destOrd="0" presId="urn:microsoft.com/office/officeart/2005/8/layout/radial3"/>
    <dgm:cxn modelId="{E9008767-3524-4AB2-AAC9-7A606374DDF7}" srcId="{ED856CCB-4C3A-4D03-90B9-9B7353075955}" destId="{043070B0-07B6-4A40-B910-A324A1A9E1CB}" srcOrd="0" destOrd="0" parTransId="{8DB1474C-2F5F-4AE7-B9CA-AC158226F1E7}" sibTransId="{124BF18E-9713-4527-AB96-BA55484B9E1C}"/>
    <dgm:cxn modelId="{A231052C-ADA9-4FBF-9607-8677A69A8B08}" type="presParOf" srcId="{A1685BB0-6B5A-411C-BF92-67A87830A603}" destId="{A89D75A7-1D44-489F-8DA3-BF6DE1C4ECFE}" srcOrd="0" destOrd="0" presId="urn:microsoft.com/office/officeart/2005/8/layout/radial3"/>
    <dgm:cxn modelId="{3AD7188B-F5CD-45E1-B65C-6A99D53DF86D}" type="presParOf" srcId="{A89D75A7-1D44-489F-8DA3-BF6DE1C4ECFE}" destId="{D751CB0C-7AB0-4A4D-9F53-A0AFA25A5759}" srcOrd="0" destOrd="0" presId="urn:microsoft.com/office/officeart/2005/8/layout/radial3"/>
    <dgm:cxn modelId="{E398EA0A-2BEB-4500-8CF4-ECD52CC418B4}" type="presParOf" srcId="{A89D75A7-1D44-489F-8DA3-BF6DE1C4ECFE}" destId="{885D95BE-A7D6-409D-BE9A-2352BC5D35D4}" srcOrd="1" destOrd="0" presId="urn:microsoft.com/office/officeart/2005/8/layout/radial3"/>
    <dgm:cxn modelId="{84C0B947-BF2A-409E-B07A-915495BFD839}" type="presParOf" srcId="{A89D75A7-1D44-489F-8DA3-BF6DE1C4ECFE}" destId="{CD68C634-FA15-48EB-8544-5E91163BB1A2}" srcOrd="2" destOrd="0" presId="urn:microsoft.com/office/officeart/2005/8/layout/radial3"/>
    <dgm:cxn modelId="{6933E7CC-8F30-4655-96D2-122351481737}" type="presParOf" srcId="{A89D75A7-1D44-489F-8DA3-BF6DE1C4ECFE}" destId="{C903B2A4-7C0E-4A96-B98F-ED59BC3D4EC5}" srcOrd="3" destOrd="0" presId="urn:microsoft.com/office/officeart/2005/8/layout/radial3"/>
    <dgm:cxn modelId="{CDC081BB-A7A7-4F86-9B2C-DC637CAA824E}" type="presParOf" srcId="{A89D75A7-1D44-489F-8DA3-BF6DE1C4ECFE}" destId="{B57E0304-5EF5-477D-AA2E-9275E81EDAB9}" srcOrd="4" destOrd="0" presId="urn:microsoft.com/office/officeart/2005/8/layout/radial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32B8E5C-B6D5-49C2-98B0-F258EE8E4DA1}" type="doc">
      <dgm:prSet loTypeId="urn:microsoft.com/office/officeart/2005/8/layout/hList1" loCatId="list" qsTypeId="urn:microsoft.com/office/officeart/2005/8/quickstyle/3d1" qsCatId="3D" csTypeId="urn:microsoft.com/office/officeart/2005/8/colors/accent2_2" csCatId="accent2" phldr="1"/>
      <dgm:spPr/>
      <dgm:t>
        <a:bodyPr/>
        <a:lstStyle/>
        <a:p>
          <a:endParaRPr lang="en-US"/>
        </a:p>
      </dgm:t>
    </dgm:pt>
    <dgm:pt modelId="{0B90B4AD-D973-4EC1-8EA2-DAF3278D5B5D}">
      <dgm:prSet/>
      <dgm:spPr>
        <a:xfrm>
          <a:off x="0" y="155924"/>
          <a:ext cx="5715000" cy="460800"/>
        </a:xfrm>
        <a:prstGeom prst="rect">
          <a:avLst/>
        </a:prstGeom>
        <a:solidFill>
          <a:srgbClr val="88A81D"/>
        </a:solidFill>
        <a:ln w="9525" cap="flat" cmpd="sng" algn="ctr">
          <a:solidFill>
            <a:srgbClr val="C0504D">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gm:spPr>
      <dgm:t>
        <a:bodyPr/>
        <a:lstStyle/>
        <a:p>
          <a:r>
            <a:rPr lang="en-US" b="1" i="1" u="sng" dirty="0">
              <a:solidFill>
                <a:sysClr val="window" lastClr="FFFFFF"/>
              </a:solidFill>
              <a:latin typeface="Calibri"/>
              <a:ea typeface="+mn-ea"/>
              <a:cs typeface="+mn-cs"/>
            </a:rPr>
            <a:t>4. Turnover in case of contractor- Section 44AB and 44AD</a:t>
          </a:r>
          <a:endParaRPr lang="en-US" dirty="0">
            <a:solidFill>
              <a:sysClr val="window" lastClr="FFFFFF"/>
            </a:solidFill>
            <a:latin typeface="Calibri"/>
            <a:ea typeface="+mn-ea"/>
            <a:cs typeface="+mn-cs"/>
          </a:endParaRPr>
        </a:p>
      </dgm:t>
    </dgm:pt>
    <dgm:pt modelId="{BCD1FFF5-69E6-4EED-884C-ED587BF1AD81}" type="parTrans" cxnId="{F35784D9-1CC2-4B43-874A-FD7D53D8E314}">
      <dgm:prSet/>
      <dgm:spPr/>
      <dgm:t>
        <a:bodyPr/>
        <a:lstStyle/>
        <a:p>
          <a:endParaRPr lang="en-US"/>
        </a:p>
      </dgm:t>
    </dgm:pt>
    <dgm:pt modelId="{C6B2D9B6-60DD-4849-9260-7448B30E5059}" type="sibTrans" cxnId="{F35784D9-1CC2-4B43-874A-FD7D53D8E314}">
      <dgm:prSet/>
      <dgm:spPr/>
      <dgm:t>
        <a:bodyPr/>
        <a:lstStyle/>
        <a:p>
          <a:endParaRPr lang="en-US"/>
        </a:p>
      </dgm:t>
    </dgm:pt>
    <dgm:pt modelId="{E3DC14B2-255A-4734-9384-1AF3D7FDF4A7}">
      <dgm:prSet/>
      <dgm:spPr>
        <a:xfrm>
          <a:off x="0" y="616724"/>
          <a:ext cx="5715000" cy="3513600"/>
        </a:xfrm>
        <a:prstGeom prst="rect">
          <a:avLst/>
        </a:prstGeom>
        <a:solidFill>
          <a:srgbClr val="88A81D">
            <a:alpha val="90000"/>
          </a:srgbClr>
        </a:solidFill>
        <a:ln w="9525" cap="flat" cmpd="sng" algn="ctr">
          <a:solidFill>
            <a:srgbClr val="C0504D">
              <a:alpha val="90000"/>
              <a:tint val="40000"/>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gm:spPr>
      <dgm:t>
        <a:bodyPr/>
        <a:lstStyle/>
        <a:p>
          <a:r>
            <a:rPr lang="en-US" dirty="0">
              <a:solidFill>
                <a:sysClr val="windowText" lastClr="000000">
                  <a:hueOff val="0"/>
                  <a:satOff val="0"/>
                  <a:lumOff val="0"/>
                  <a:alphaOff val="0"/>
                </a:sysClr>
              </a:solidFill>
              <a:latin typeface="Calibri"/>
              <a:ea typeface="+mn-ea"/>
              <a:cs typeface="+mn-cs"/>
            </a:rPr>
            <a:t>The issue arises in order to find out whether the </a:t>
          </a:r>
          <a:r>
            <a:rPr lang="en-US" dirty="0" err="1">
              <a:solidFill>
                <a:sysClr val="windowText" lastClr="000000">
                  <a:hueOff val="0"/>
                  <a:satOff val="0"/>
                  <a:lumOff val="0"/>
                  <a:alphaOff val="0"/>
                </a:sysClr>
              </a:solidFill>
              <a:latin typeface="Calibri"/>
              <a:ea typeface="+mn-ea"/>
              <a:cs typeface="+mn-cs"/>
            </a:rPr>
            <a:t>assessee</a:t>
          </a:r>
          <a:r>
            <a:rPr lang="en-US" dirty="0">
              <a:solidFill>
                <a:sysClr val="windowText" lastClr="000000">
                  <a:hueOff val="0"/>
                  <a:satOff val="0"/>
                  <a:lumOff val="0"/>
                  <a:alphaOff val="0"/>
                </a:sysClr>
              </a:solidFill>
              <a:latin typeface="Calibri"/>
              <a:ea typeface="+mn-ea"/>
              <a:cs typeface="+mn-cs"/>
            </a:rPr>
            <a:t> is subject to audit under Sec 44AB. The ICAI has issued has issued an </a:t>
          </a:r>
          <a:r>
            <a:rPr lang="en-US" dirty="0" err="1">
              <a:solidFill>
                <a:sysClr val="windowText" lastClr="000000">
                  <a:hueOff val="0"/>
                  <a:satOff val="0"/>
                  <a:lumOff val="0"/>
                  <a:alphaOff val="0"/>
                </a:sysClr>
              </a:solidFill>
              <a:latin typeface="Calibri"/>
              <a:ea typeface="+mn-ea"/>
              <a:cs typeface="+mn-cs"/>
            </a:rPr>
            <a:t>Accoutning</a:t>
          </a:r>
          <a:r>
            <a:rPr lang="en-US" dirty="0">
              <a:solidFill>
                <a:sysClr val="windowText" lastClr="000000">
                  <a:hueOff val="0"/>
                  <a:satOff val="0"/>
                  <a:lumOff val="0"/>
                  <a:alphaOff val="0"/>
                </a:sysClr>
              </a:solidFill>
              <a:latin typeface="Calibri"/>
              <a:ea typeface="+mn-ea"/>
              <a:cs typeface="+mn-cs"/>
            </a:rPr>
            <a:t> Standard Interpretation (ASI ) 29 on AS 7 which states:</a:t>
          </a:r>
        </a:p>
      </dgm:t>
    </dgm:pt>
    <dgm:pt modelId="{3F3050DE-8143-4612-9F5A-8B38DEA6E6BF}" type="parTrans" cxnId="{425F786A-60BA-44A9-B63A-5A18CAC6EC83}">
      <dgm:prSet/>
      <dgm:spPr/>
      <dgm:t>
        <a:bodyPr/>
        <a:lstStyle/>
        <a:p>
          <a:endParaRPr lang="en-US"/>
        </a:p>
      </dgm:t>
    </dgm:pt>
    <dgm:pt modelId="{A922F3B3-2F3A-44F7-A4D0-79B0DCE095B7}" type="sibTrans" cxnId="{425F786A-60BA-44A9-B63A-5A18CAC6EC83}">
      <dgm:prSet/>
      <dgm:spPr/>
      <dgm:t>
        <a:bodyPr/>
        <a:lstStyle/>
        <a:p>
          <a:endParaRPr lang="en-US"/>
        </a:p>
      </dgm:t>
    </dgm:pt>
    <dgm:pt modelId="{564DD4A7-339B-425A-BC0F-5DBD10B6B133}">
      <dgm:prSet/>
      <dgm:spPr>
        <a:xfrm>
          <a:off x="0" y="616724"/>
          <a:ext cx="5715000" cy="3513600"/>
        </a:xfrm>
        <a:prstGeom prst="rect">
          <a:avLst/>
        </a:prstGeom>
        <a:solidFill>
          <a:srgbClr val="88A81D">
            <a:alpha val="90000"/>
          </a:srgbClr>
        </a:solidFill>
        <a:ln w="9525" cap="flat" cmpd="sng" algn="ctr">
          <a:solidFill>
            <a:srgbClr val="C0504D">
              <a:alpha val="90000"/>
              <a:tint val="40000"/>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gm:spPr>
      <dgm:t>
        <a:bodyPr/>
        <a:lstStyle/>
        <a:p>
          <a:r>
            <a:rPr lang="en-US" i="1" dirty="0">
              <a:solidFill>
                <a:sysClr val="windowText" lastClr="000000">
                  <a:hueOff val="0"/>
                  <a:satOff val="0"/>
                  <a:lumOff val="0"/>
                  <a:alphaOff val="0"/>
                </a:sysClr>
              </a:solidFill>
              <a:latin typeface="Calibri"/>
              <a:ea typeface="+mn-ea"/>
              <a:cs typeface="+mn-cs"/>
            </a:rPr>
            <a:t>“Hence, the </a:t>
          </a:r>
          <a:r>
            <a:rPr lang="en-US" b="1" i="1" dirty="0">
              <a:solidFill>
                <a:schemeClr val="bg1"/>
              </a:solidFill>
              <a:latin typeface="Calibri"/>
              <a:ea typeface="+mn-ea"/>
              <a:cs typeface="+mn-cs"/>
            </a:rPr>
            <a:t>revenue recognized in the statement of profit &amp; loss </a:t>
          </a:r>
          <a:r>
            <a:rPr lang="en-US" i="1" dirty="0">
              <a:solidFill>
                <a:sysClr val="windowText" lastClr="000000">
                  <a:hueOff val="0"/>
                  <a:satOff val="0"/>
                  <a:lumOff val="0"/>
                  <a:alphaOff val="0"/>
                </a:sysClr>
              </a:solidFill>
              <a:latin typeface="Calibri"/>
              <a:ea typeface="+mn-ea"/>
              <a:cs typeface="+mn-cs"/>
            </a:rPr>
            <a:t>of a contractor in accordance with the principles laid down in AS-7, by whatever nomenclature described in the financial statements, </a:t>
          </a:r>
          <a:r>
            <a:rPr lang="en-US" b="1" i="1" dirty="0">
              <a:solidFill>
                <a:schemeClr val="bg1"/>
              </a:solidFill>
              <a:latin typeface="Calibri"/>
              <a:ea typeface="+mn-ea"/>
              <a:cs typeface="+mn-cs"/>
            </a:rPr>
            <a:t>is considered as ‘turnover</a:t>
          </a:r>
          <a:r>
            <a:rPr lang="en-US" i="1" dirty="0">
              <a:solidFill>
                <a:sysClr val="windowText" lastClr="000000">
                  <a:hueOff val="0"/>
                  <a:satOff val="0"/>
                  <a:lumOff val="0"/>
                  <a:alphaOff val="0"/>
                </a:sysClr>
              </a:solidFill>
              <a:latin typeface="Calibri"/>
              <a:ea typeface="+mn-ea"/>
              <a:cs typeface="+mn-cs"/>
            </a:rPr>
            <a:t>’”</a:t>
          </a:r>
          <a:endParaRPr lang="en-US" dirty="0">
            <a:solidFill>
              <a:sysClr val="windowText" lastClr="000000">
                <a:hueOff val="0"/>
                <a:satOff val="0"/>
                <a:lumOff val="0"/>
                <a:alphaOff val="0"/>
              </a:sysClr>
            </a:solidFill>
            <a:latin typeface="Calibri"/>
            <a:ea typeface="+mn-ea"/>
            <a:cs typeface="+mn-cs"/>
          </a:endParaRPr>
        </a:p>
      </dgm:t>
    </dgm:pt>
    <dgm:pt modelId="{96AEC888-ECC7-4257-8C7B-EA85BF4B1ACB}" type="parTrans" cxnId="{B120572D-4C28-40F9-923E-90EDDDABE273}">
      <dgm:prSet/>
      <dgm:spPr/>
      <dgm:t>
        <a:bodyPr/>
        <a:lstStyle/>
        <a:p>
          <a:endParaRPr lang="en-US"/>
        </a:p>
      </dgm:t>
    </dgm:pt>
    <dgm:pt modelId="{7F39CBBE-E6DA-42FC-9E57-A92EBFDD5ECE}" type="sibTrans" cxnId="{B120572D-4C28-40F9-923E-90EDDDABE273}">
      <dgm:prSet/>
      <dgm:spPr/>
      <dgm:t>
        <a:bodyPr/>
        <a:lstStyle/>
        <a:p>
          <a:endParaRPr lang="en-US"/>
        </a:p>
      </dgm:t>
    </dgm:pt>
    <dgm:pt modelId="{52614665-22CC-442E-B968-1492E45222E8}">
      <dgm:prSet/>
      <dgm:spPr>
        <a:xfrm>
          <a:off x="0" y="616724"/>
          <a:ext cx="5715000" cy="3513600"/>
        </a:xfrm>
        <a:prstGeom prst="rect">
          <a:avLst/>
        </a:prstGeom>
        <a:solidFill>
          <a:srgbClr val="88A81D">
            <a:alpha val="90000"/>
          </a:srgbClr>
        </a:solidFill>
        <a:ln w="9525" cap="flat" cmpd="sng" algn="ctr">
          <a:solidFill>
            <a:srgbClr val="C0504D">
              <a:alpha val="90000"/>
              <a:tint val="40000"/>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gm:spPr>
      <dgm:t>
        <a:bodyPr/>
        <a:lstStyle/>
        <a:p>
          <a:endParaRPr lang="en-US">
            <a:solidFill>
              <a:sysClr val="windowText" lastClr="000000">
                <a:hueOff val="0"/>
                <a:satOff val="0"/>
                <a:lumOff val="0"/>
                <a:alphaOff val="0"/>
              </a:sysClr>
            </a:solidFill>
            <a:latin typeface="Calibri"/>
            <a:ea typeface="+mn-ea"/>
            <a:cs typeface="+mn-cs"/>
          </a:endParaRPr>
        </a:p>
      </dgm:t>
    </dgm:pt>
    <dgm:pt modelId="{FACB16F2-C18B-43DE-B31E-67C4A09CD682}" type="parTrans" cxnId="{9E1CE922-3E69-45B3-8821-C94AD3404675}">
      <dgm:prSet/>
      <dgm:spPr/>
      <dgm:t>
        <a:bodyPr/>
        <a:lstStyle/>
        <a:p>
          <a:endParaRPr lang="en-US"/>
        </a:p>
      </dgm:t>
    </dgm:pt>
    <dgm:pt modelId="{746C4534-B7BA-482B-A623-3F99CD76BC04}" type="sibTrans" cxnId="{9E1CE922-3E69-45B3-8821-C94AD3404675}">
      <dgm:prSet/>
      <dgm:spPr/>
      <dgm:t>
        <a:bodyPr/>
        <a:lstStyle/>
        <a:p>
          <a:endParaRPr lang="en-US"/>
        </a:p>
      </dgm:t>
    </dgm:pt>
    <dgm:pt modelId="{89F67431-5BFD-4731-B12A-241173066C1A}">
      <dgm:prSet/>
      <dgm:spPr>
        <a:xfrm>
          <a:off x="0" y="616724"/>
          <a:ext cx="5715000" cy="3513600"/>
        </a:xfrm>
        <a:prstGeom prst="rect">
          <a:avLst/>
        </a:prstGeom>
        <a:solidFill>
          <a:srgbClr val="88A81D">
            <a:alpha val="90000"/>
          </a:srgbClr>
        </a:solidFill>
        <a:ln w="9525" cap="flat" cmpd="sng" algn="ctr">
          <a:solidFill>
            <a:srgbClr val="C0504D">
              <a:alpha val="90000"/>
              <a:tint val="40000"/>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gm:spPr>
      <dgm:t>
        <a:bodyPr/>
        <a:lstStyle/>
        <a:p>
          <a:r>
            <a:rPr lang="en-US" b="1" dirty="0">
              <a:solidFill>
                <a:sysClr val="windowText" lastClr="000000">
                  <a:hueOff val="0"/>
                  <a:satOff val="0"/>
                  <a:lumOff val="0"/>
                  <a:alphaOff val="0"/>
                </a:sysClr>
              </a:solidFill>
              <a:latin typeface="Calibri"/>
              <a:ea typeface="+mn-ea"/>
              <a:cs typeface="+mn-cs"/>
            </a:rPr>
            <a:t>Whether turnover will include recovery of taxes? </a:t>
          </a:r>
          <a:r>
            <a:rPr lang="en-US" dirty="0">
              <a:solidFill>
                <a:sysClr val="windowText" lastClr="000000">
                  <a:hueOff val="0"/>
                  <a:satOff val="0"/>
                  <a:lumOff val="0"/>
                  <a:alphaOff val="0"/>
                </a:sysClr>
              </a:solidFill>
              <a:latin typeface="Calibri"/>
              <a:ea typeface="+mn-ea"/>
              <a:cs typeface="+mn-cs"/>
            </a:rPr>
            <a:t>To this ICAI said that the answer will </a:t>
          </a:r>
          <a:r>
            <a:rPr lang="en-US" b="1" i="1" dirty="0">
              <a:solidFill>
                <a:sysClr val="windowText" lastClr="000000">
                  <a:hueOff val="0"/>
                  <a:satOff val="0"/>
                  <a:lumOff val="0"/>
                  <a:alphaOff val="0"/>
                </a:sysClr>
              </a:solidFill>
              <a:latin typeface="Calibri"/>
              <a:ea typeface="+mn-ea"/>
              <a:cs typeface="+mn-cs"/>
            </a:rPr>
            <a:t>depend on the method followed by the </a:t>
          </a:r>
          <a:r>
            <a:rPr lang="en-US" b="1" i="1" dirty="0" err="1">
              <a:solidFill>
                <a:sysClr val="windowText" lastClr="000000">
                  <a:hueOff val="0"/>
                  <a:satOff val="0"/>
                  <a:lumOff val="0"/>
                  <a:alphaOff val="0"/>
                </a:sysClr>
              </a:solidFill>
              <a:latin typeface="Calibri"/>
              <a:ea typeface="+mn-ea"/>
              <a:cs typeface="+mn-cs"/>
            </a:rPr>
            <a:t>assessee</a:t>
          </a:r>
          <a:r>
            <a:rPr lang="en-US" b="1" i="1" dirty="0">
              <a:solidFill>
                <a:sysClr val="windowText" lastClr="000000">
                  <a:hueOff val="0"/>
                  <a:satOff val="0"/>
                  <a:lumOff val="0"/>
                  <a:alphaOff val="0"/>
                </a:sysClr>
              </a:solidFill>
              <a:latin typeface="Calibri"/>
              <a:ea typeface="+mn-ea"/>
              <a:cs typeface="+mn-cs"/>
            </a:rPr>
            <a:t> for recording sales.</a:t>
          </a:r>
          <a:r>
            <a:rPr lang="en-US" dirty="0">
              <a:solidFill>
                <a:sysClr val="windowText" lastClr="000000">
                  <a:hueOff val="0"/>
                  <a:satOff val="0"/>
                  <a:lumOff val="0"/>
                  <a:alphaOff val="0"/>
                </a:sysClr>
              </a:solidFill>
              <a:latin typeface="Calibri"/>
              <a:ea typeface="+mn-ea"/>
              <a:cs typeface="+mn-cs"/>
            </a:rPr>
            <a:t> One view can be that, context of sec 44AB require that taxes, included in </a:t>
          </a:r>
          <a:r>
            <a:rPr lang="en-US" dirty="0">
              <a:solidFill>
                <a:schemeClr val="bg1"/>
              </a:solidFill>
              <a:latin typeface="Calibri"/>
              <a:ea typeface="+mn-ea"/>
              <a:cs typeface="+mn-cs"/>
            </a:rPr>
            <a:t>sales or turnover should be excluded while determining turnover</a:t>
          </a:r>
          <a:r>
            <a:rPr lang="en-US" dirty="0">
              <a:solidFill>
                <a:sysClr val="windowText" lastClr="000000">
                  <a:hueOff val="0"/>
                  <a:satOff val="0"/>
                  <a:lumOff val="0"/>
                  <a:alphaOff val="0"/>
                </a:sysClr>
              </a:solidFill>
              <a:latin typeface="Calibri"/>
              <a:ea typeface="+mn-ea"/>
              <a:cs typeface="+mn-cs"/>
            </a:rPr>
            <a:t>.</a:t>
          </a:r>
        </a:p>
      </dgm:t>
    </dgm:pt>
    <dgm:pt modelId="{B71A9378-AFC8-4FB2-9856-B292D0AC837C}" type="parTrans" cxnId="{D2D93600-CC7D-4E78-B22D-BAC1B1EF4DAB}">
      <dgm:prSet/>
      <dgm:spPr/>
      <dgm:t>
        <a:bodyPr/>
        <a:lstStyle/>
        <a:p>
          <a:endParaRPr lang="en-US"/>
        </a:p>
      </dgm:t>
    </dgm:pt>
    <dgm:pt modelId="{1DE03592-3B0F-4167-9B12-B4CABC44BD53}" type="sibTrans" cxnId="{D2D93600-CC7D-4E78-B22D-BAC1B1EF4DAB}">
      <dgm:prSet/>
      <dgm:spPr/>
      <dgm:t>
        <a:bodyPr/>
        <a:lstStyle/>
        <a:p>
          <a:endParaRPr lang="en-US"/>
        </a:p>
      </dgm:t>
    </dgm:pt>
    <dgm:pt modelId="{912DB9FF-B0F2-44AD-BB01-9201A2F1396D}" type="pres">
      <dgm:prSet presAssocID="{C32B8E5C-B6D5-49C2-98B0-F258EE8E4DA1}" presName="Name0" presStyleCnt="0">
        <dgm:presLayoutVars>
          <dgm:dir/>
          <dgm:animLvl val="lvl"/>
          <dgm:resizeHandles val="exact"/>
        </dgm:presLayoutVars>
      </dgm:prSet>
      <dgm:spPr/>
      <dgm:t>
        <a:bodyPr/>
        <a:lstStyle/>
        <a:p>
          <a:endParaRPr lang="en-US"/>
        </a:p>
      </dgm:t>
    </dgm:pt>
    <dgm:pt modelId="{30664B14-AD9C-46C8-A4D6-2B636EACAFBC}" type="pres">
      <dgm:prSet presAssocID="{0B90B4AD-D973-4EC1-8EA2-DAF3278D5B5D}" presName="composite" presStyleCnt="0"/>
      <dgm:spPr/>
    </dgm:pt>
    <dgm:pt modelId="{20B5C522-3372-4A73-A67F-C0C4D6435B0C}" type="pres">
      <dgm:prSet presAssocID="{0B90B4AD-D973-4EC1-8EA2-DAF3278D5B5D}" presName="parTx" presStyleLbl="alignNode1" presStyleIdx="0" presStyleCnt="1">
        <dgm:presLayoutVars>
          <dgm:chMax val="0"/>
          <dgm:chPref val="0"/>
          <dgm:bulletEnabled val="1"/>
        </dgm:presLayoutVars>
      </dgm:prSet>
      <dgm:spPr/>
      <dgm:t>
        <a:bodyPr/>
        <a:lstStyle/>
        <a:p>
          <a:endParaRPr lang="en-US"/>
        </a:p>
      </dgm:t>
    </dgm:pt>
    <dgm:pt modelId="{D34AC9F8-117C-4A6B-AA54-6DDAC4745BD2}" type="pres">
      <dgm:prSet presAssocID="{0B90B4AD-D973-4EC1-8EA2-DAF3278D5B5D}" presName="desTx" presStyleLbl="alignAccFollowNode1" presStyleIdx="0" presStyleCnt="1">
        <dgm:presLayoutVars>
          <dgm:bulletEnabled val="1"/>
        </dgm:presLayoutVars>
      </dgm:prSet>
      <dgm:spPr/>
      <dgm:t>
        <a:bodyPr/>
        <a:lstStyle/>
        <a:p>
          <a:endParaRPr lang="en-US"/>
        </a:p>
      </dgm:t>
    </dgm:pt>
  </dgm:ptLst>
  <dgm:cxnLst>
    <dgm:cxn modelId="{9E1CE922-3E69-45B3-8821-C94AD3404675}" srcId="{0B90B4AD-D973-4EC1-8EA2-DAF3278D5B5D}" destId="{52614665-22CC-442E-B968-1492E45222E8}" srcOrd="2" destOrd="0" parTransId="{FACB16F2-C18B-43DE-B31E-67C4A09CD682}" sibTransId="{746C4534-B7BA-482B-A623-3F99CD76BC04}"/>
    <dgm:cxn modelId="{2899F7F1-C41F-4A27-9A3A-73D69694A3B5}" type="presOf" srcId="{89F67431-5BFD-4731-B12A-241173066C1A}" destId="{D34AC9F8-117C-4A6B-AA54-6DDAC4745BD2}" srcOrd="0" destOrd="3" presId="urn:microsoft.com/office/officeart/2005/8/layout/hList1"/>
    <dgm:cxn modelId="{B120572D-4C28-40F9-923E-90EDDDABE273}" srcId="{0B90B4AD-D973-4EC1-8EA2-DAF3278D5B5D}" destId="{564DD4A7-339B-425A-BC0F-5DBD10B6B133}" srcOrd="1" destOrd="0" parTransId="{96AEC888-ECC7-4257-8C7B-EA85BF4B1ACB}" sibTransId="{7F39CBBE-E6DA-42FC-9E57-A92EBFDD5ECE}"/>
    <dgm:cxn modelId="{DE3E564A-559F-4BF4-9F37-053EE026865A}" type="presOf" srcId="{C32B8E5C-B6D5-49C2-98B0-F258EE8E4DA1}" destId="{912DB9FF-B0F2-44AD-BB01-9201A2F1396D}" srcOrd="0" destOrd="0" presId="urn:microsoft.com/office/officeart/2005/8/layout/hList1"/>
    <dgm:cxn modelId="{F35784D9-1CC2-4B43-874A-FD7D53D8E314}" srcId="{C32B8E5C-B6D5-49C2-98B0-F258EE8E4DA1}" destId="{0B90B4AD-D973-4EC1-8EA2-DAF3278D5B5D}" srcOrd="0" destOrd="0" parTransId="{BCD1FFF5-69E6-4EED-884C-ED587BF1AD81}" sibTransId="{C6B2D9B6-60DD-4849-9260-7448B30E5059}"/>
    <dgm:cxn modelId="{1847FB70-AF74-407D-89BC-C8844EC1C410}" type="presOf" srcId="{E3DC14B2-255A-4734-9384-1AF3D7FDF4A7}" destId="{D34AC9F8-117C-4A6B-AA54-6DDAC4745BD2}" srcOrd="0" destOrd="0" presId="urn:microsoft.com/office/officeart/2005/8/layout/hList1"/>
    <dgm:cxn modelId="{425F786A-60BA-44A9-B63A-5A18CAC6EC83}" srcId="{0B90B4AD-D973-4EC1-8EA2-DAF3278D5B5D}" destId="{E3DC14B2-255A-4734-9384-1AF3D7FDF4A7}" srcOrd="0" destOrd="0" parTransId="{3F3050DE-8143-4612-9F5A-8B38DEA6E6BF}" sibTransId="{A922F3B3-2F3A-44F7-A4D0-79B0DCE095B7}"/>
    <dgm:cxn modelId="{30A9B46F-FE79-43BB-BCF2-076E1013D542}" type="presOf" srcId="{0B90B4AD-D973-4EC1-8EA2-DAF3278D5B5D}" destId="{20B5C522-3372-4A73-A67F-C0C4D6435B0C}" srcOrd="0" destOrd="0" presId="urn:microsoft.com/office/officeart/2005/8/layout/hList1"/>
    <dgm:cxn modelId="{D2D93600-CC7D-4E78-B22D-BAC1B1EF4DAB}" srcId="{0B90B4AD-D973-4EC1-8EA2-DAF3278D5B5D}" destId="{89F67431-5BFD-4731-B12A-241173066C1A}" srcOrd="3" destOrd="0" parTransId="{B71A9378-AFC8-4FB2-9856-B292D0AC837C}" sibTransId="{1DE03592-3B0F-4167-9B12-B4CABC44BD53}"/>
    <dgm:cxn modelId="{FFD7790A-3A04-4C32-B072-8C331636769E}" type="presOf" srcId="{564DD4A7-339B-425A-BC0F-5DBD10B6B133}" destId="{D34AC9F8-117C-4A6B-AA54-6DDAC4745BD2}" srcOrd="0" destOrd="1" presId="urn:microsoft.com/office/officeart/2005/8/layout/hList1"/>
    <dgm:cxn modelId="{0C4E27EC-7C8C-402B-B440-39AB5EA90623}" type="presOf" srcId="{52614665-22CC-442E-B968-1492E45222E8}" destId="{D34AC9F8-117C-4A6B-AA54-6DDAC4745BD2}" srcOrd="0" destOrd="2" presId="urn:microsoft.com/office/officeart/2005/8/layout/hList1"/>
    <dgm:cxn modelId="{45165EFB-A4F9-43B1-8F26-798323FCF635}" type="presParOf" srcId="{912DB9FF-B0F2-44AD-BB01-9201A2F1396D}" destId="{30664B14-AD9C-46C8-A4D6-2B636EACAFBC}" srcOrd="0" destOrd="0" presId="urn:microsoft.com/office/officeart/2005/8/layout/hList1"/>
    <dgm:cxn modelId="{236939C4-3C05-47BA-AF00-8D5CFBC3295D}" type="presParOf" srcId="{30664B14-AD9C-46C8-A4D6-2B636EACAFBC}" destId="{20B5C522-3372-4A73-A67F-C0C4D6435B0C}" srcOrd="0" destOrd="0" presId="urn:microsoft.com/office/officeart/2005/8/layout/hList1"/>
    <dgm:cxn modelId="{7B92CDF5-64E8-4BF3-8FE6-DE94D7F31078}" type="presParOf" srcId="{30664B14-AD9C-46C8-A4D6-2B636EACAFBC}" destId="{D34AC9F8-117C-4A6B-AA54-6DDAC4745BD2}"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9C98F9-077F-4372-ACD5-B358080DF5F1}" type="doc">
      <dgm:prSet loTypeId="urn:microsoft.com/office/officeart/2005/8/layout/venn1" loCatId="relationship" qsTypeId="urn:microsoft.com/office/officeart/2005/8/quickstyle/simple1" qsCatId="simple" csTypeId="urn:microsoft.com/office/officeart/2005/8/colors/accent2_3" csCatId="accent2" phldr="1"/>
      <dgm:spPr/>
    </dgm:pt>
    <dgm:pt modelId="{48410510-05EB-4D10-96D6-51A521D3879D}">
      <dgm:prSet phldrT="[Text]"/>
      <dgm:spPr>
        <a:xfrm>
          <a:off x="1894360" y="249139"/>
          <a:ext cx="1202193" cy="1189533"/>
        </a:xfrm>
        <a:prstGeom prst="ellipse">
          <a:avLst/>
        </a:prstGeom>
        <a:solidFill>
          <a:srgbClr val="88A81D"/>
        </a:solidFill>
        <a:ln w="25400" cap="flat" cmpd="sng" algn="ctr">
          <a:solidFill>
            <a:sysClr val="window" lastClr="FFFFFF">
              <a:hueOff val="0"/>
              <a:satOff val="0"/>
              <a:lumOff val="0"/>
              <a:alphaOff val="0"/>
            </a:sysClr>
          </a:solidFill>
          <a:prstDash val="solid"/>
        </a:ln>
        <a:effectLst/>
      </dgm:spPr>
      <dgm:t>
        <a:bodyPr/>
        <a:lstStyle/>
        <a:p>
          <a:r>
            <a:rPr lang="en-US" dirty="0">
              <a:solidFill>
                <a:schemeClr val="bg1"/>
              </a:solidFill>
              <a:latin typeface="Calibri"/>
              <a:ea typeface="+mn-ea"/>
              <a:cs typeface="+mn-cs"/>
            </a:rPr>
            <a:t>Income Tax</a:t>
          </a:r>
        </a:p>
      </dgm:t>
    </dgm:pt>
    <dgm:pt modelId="{E1E68A2F-D3F9-405E-B483-28EE3F74F59B}" type="parTrans" cxnId="{B0EFE5B2-31A1-4743-B97E-1E5C4E176CC0}">
      <dgm:prSet/>
      <dgm:spPr/>
      <dgm:t>
        <a:bodyPr/>
        <a:lstStyle/>
        <a:p>
          <a:endParaRPr lang="en-US"/>
        </a:p>
      </dgm:t>
    </dgm:pt>
    <dgm:pt modelId="{E29482E3-2AAF-4E78-9F24-0097FE3710F1}" type="sibTrans" cxnId="{B0EFE5B2-31A1-4743-B97E-1E5C4E176CC0}">
      <dgm:prSet/>
      <dgm:spPr/>
      <dgm:t>
        <a:bodyPr/>
        <a:lstStyle/>
        <a:p>
          <a:endParaRPr lang="en-US"/>
        </a:p>
      </dgm:t>
    </dgm:pt>
    <dgm:pt modelId="{B12F2446-8CD2-4369-974D-830614E92BCA}">
      <dgm:prSet phldrT="[Text]"/>
      <dgm:spPr>
        <a:xfrm>
          <a:off x="2443952" y="940404"/>
          <a:ext cx="1222061" cy="1088299"/>
        </a:xfrm>
        <a:prstGeom prst="ellipse">
          <a:avLst/>
        </a:prstGeom>
        <a:solidFill>
          <a:srgbClr val="88A81D"/>
        </a:solidFill>
        <a:ln w="25400" cap="flat" cmpd="sng" algn="ctr">
          <a:solidFill>
            <a:sysClr val="window" lastClr="FFFFFF">
              <a:hueOff val="0"/>
              <a:satOff val="0"/>
              <a:lumOff val="0"/>
              <a:alphaOff val="0"/>
            </a:sysClr>
          </a:solidFill>
          <a:prstDash val="solid"/>
        </a:ln>
        <a:effectLst/>
      </dgm:spPr>
      <dgm:t>
        <a:bodyPr/>
        <a:lstStyle/>
        <a:p>
          <a:r>
            <a:rPr lang="en-US" dirty="0">
              <a:solidFill>
                <a:schemeClr val="bg1"/>
              </a:solidFill>
              <a:latin typeface="Calibri"/>
              <a:ea typeface="+mn-ea"/>
              <a:cs typeface="+mn-cs"/>
            </a:rPr>
            <a:t>Service Tax</a:t>
          </a:r>
        </a:p>
      </dgm:t>
    </dgm:pt>
    <dgm:pt modelId="{A131AD89-92FC-4D34-943E-70DBC7EA2541}" type="parTrans" cxnId="{58966525-FA54-461D-8D92-731BE4CF9055}">
      <dgm:prSet/>
      <dgm:spPr/>
      <dgm:t>
        <a:bodyPr/>
        <a:lstStyle/>
        <a:p>
          <a:endParaRPr lang="en-US"/>
        </a:p>
      </dgm:t>
    </dgm:pt>
    <dgm:pt modelId="{3F20A539-54EF-44F1-BE3C-1BE1A252A5B8}" type="sibTrans" cxnId="{58966525-FA54-461D-8D92-731BE4CF9055}">
      <dgm:prSet/>
      <dgm:spPr/>
      <dgm:t>
        <a:bodyPr/>
        <a:lstStyle/>
        <a:p>
          <a:endParaRPr lang="en-US"/>
        </a:p>
      </dgm:t>
    </dgm:pt>
    <dgm:pt modelId="{AC3285AB-9776-43D0-B8B6-30CC0483A696}">
      <dgm:prSet phldrT="[Text]"/>
      <dgm:spPr>
        <a:xfrm>
          <a:off x="1429530" y="964130"/>
          <a:ext cx="1202640" cy="1135751"/>
        </a:xfrm>
        <a:prstGeom prst="ellipse">
          <a:avLst/>
        </a:prstGeom>
        <a:solidFill>
          <a:srgbClr val="88A81D"/>
        </a:solidFill>
        <a:ln w="25400" cap="flat" cmpd="sng" algn="ctr">
          <a:solidFill>
            <a:sysClr val="window" lastClr="FFFFFF">
              <a:hueOff val="0"/>
              <a:satOff val="0"/>
              <a:lumOff val="0"/>
              <a:alphaOff val="0"/>
            </a:sysClr>
          </a:solidFill>
          <a:prstDash val="solid"/>
        </a:ln>
        <a:effectLst/>
      </dgm:spPr>
      <dgm:t>
        <a:bodyPr/>
        <a:lstStyle/>
        <a:p>
          <a:r>
            <a:rPr lang="en-US" dirty="0">
              <a:solidFill>
                <a:schemeClr val="bg1"/>
              </a:solidFill>
              <a:latin typeface="Calibri"/>
              <a:ea typeface="+mn-ea"/>
              <a:cs typeface="+mn-cs"/>
            </a:rPr>
            <a:t>State VAT</a:t>
          </a:r>
        </a:p>
      </dgm:t>
    </dgm:pt>
    <dgm:pt modelId="{9EC02CFB-DFD8-40B4-AD2F-0EDDA3846465}" type="parTrans" cxnId="{82ABD7DF-2E50-4849-AC00-F8F88AC07239}">
      <dgm:prSet/>
      <dgm:spPr/>
      <dgm:t>
        <a:bodyPr/>
        <a:lstStyle/>
        <a:p>
          <a:endParaRPr lang="en-US"/>
        </a:p>
      </dgm:t>
    </dgm:pt>
    <dgm:pt modelId="{7191EC9E-59B9-4065-8FDC-2937EAFBB108}" type="sibTrans" cxnId="{82ABD7DF-2E50-4849-AC00-F8F88AC07239}">
      <dgm:prSet/>
      <dgm:spPr/>
      <dgm:t>
        <a:bodyPr/>
        <a:lstStyle/>
        <a:p>
          <a:endParaRPr lang="en-US"/>
        </a:p>
      </dgm:t>
    </dgm:pt>
    <dgm:pt modelId="{20FCF95F-C23D-47A4-9F96-20C19BB28AD5}" type="pres">
      <dgm:prSet presAssocID="{B59C98F9-077F-4372-ACD5-B358080DF5F1}" presName="compositeShape" presStyleCnt="0">
        <dgm:presLayoutVars>
          <dgm:chMax val="7"/>
          <dgm:dir/>
          <dgm:resizeHandles val="exact"/>
        </dgm:presLayoutVars>
      </dgm:prSet>
      <dgm:spPr/>
    </dgm:pt>
    <dgm:pt modelId="{46C71A43-7634-48EE-B210-892A66D98459}" type="pres">
      <dgm:prSet presAssocID="{48410510-05EB-4D10-96D6-51A521D3879D}" presName="circ1" presStyleLbl="vennNode1" presStyleIdx="0" presStyleCnt="3" custScaleX="75397" custScaleY="74603"/>
      <dgm:spPr/>
      <dgm:t>
        <a:bodyPr/>
        <a:lstStyle/>
        <a:p>
          <a:endParaRPr lang="en-US"/>
        </a:p>
      </dgm:t>
    </dgm:pt>
    <dgm:pt modelId="{AA4B1A55-9A69-423D-A27D-55E0C8C80359}" type="pres">
      <dgm:prSet presAssocID="{48410510-05EB-4D10-96D6-51A521D3879D}" presName="circ1Tx" presStyleLbl="revTx" presStyleIdx="0" presStyleCnt="0">
        <dgm:presLayoutVars>
          <dgm:chMax val="0"/>
          <dgm:chPref val="0"/>
          <dgm:bulletEnabled val="1"/>
        </dgm:presLayoutVars>
      </dgm:prSet>
      <dgm:spPr/>
      <dgm:t>
        <a:bodyPr/>
        <a:lstStyle/>
        <a:p>
          <a:endParaRPr lang="en-US"/>
        </a:p>
      </dgm:t>
    </dgm:pt>
    <dgm:pt modelId="{FD314A57-CE0D-4058-B0C5-16092D609EFC}" type="pres">
      <dgm:prSet presAssocID="{B12F2446-8CD2-4369-974D-830614E92BCA}" presName="circ2" presStyleLbl="vennNode1" presStyleIdx="1" presStyleCnt="3" custScaleX="76643" custScaleY="68254" custLinFactNeighborX="-992" custLinFactNeighborY="-22321"/>
      <dgm:spPr/>
      <dgm:t>
        <a:bodyPr/>
        <a:lstStyle/>
        <a:p>
          <a:endParaRPr lang="en-US"/>
        </a:p>
      </dgm:t>
    </dgm:pt>
    <dgm:pt modelId="{233AD332-DE46-4114-8D25-A699AE8722CF}" type="pres">
      <dgm:prSet presAssocID="{B12F2446-8CD2-4369-974D-830614E92BCA}" presName="circ2Tx" presStyleLbl="revTx" presStyleIdx="0" presStyleCnt="0">
        <dgm:presLayoutVars>
          <dgm:chMax val="0"/>
          <dgm:chPref val="0"/>
          <dgm:bulletEnabled val="1"/>
        </dgm:presLayoutVars>
      </dgm:prSet>
      <dgm:spPr/>
      <dgm:t>
        <a:bodyPr/>
        <a:lstStyle/>
        <a:p>
          <a:endParaRPr lang="en-US"/>
        </a:p>
      </dgm:t>
    </dgm:pt>
    <dgm:pt modelId="{5B6FABE2-FE63-4A78-992C-3D8B6C540CAD}" type="pres">
      <dgm:prSet presAssocID="{AC3285AB-9776-43D0-B8B6-30CC0483A696}" presName="circ3" presStyleLbl="vennNode1" presStyleIdx="2" presStyleCnt="3" custScaleX="75425" custScaleY="71230" custLinFactNeighborX="6945" custLinFactNeighborY="-19345"/>
      <dgm:spPr/>
      <dgm:t>
        <a:bodyPr/>
        <a:lstStyle/>
        <a:p>
          <a:endParaRPr lang="en-US"/>
        </a:p>
      </dgm:t>
    </dgm:pt>
    <dgm:pt modelId="{602DAFA5-7001-4012-9847-EC6735685E26}" type="pres">
      <dgm:prSet presAssocID="{AC3285AB-9776-43D0-B8B6-30CC0483A696}" presName="circ3Tx" presStyleLbl="revTx" presStyleIdx="0" presStyleCnt="0">
        <dgm:presLayoutVars>
          <dgm:chMax val="0"/>
          <dgm:chPref val="0"/>
          <dgm:bulletEnabled val="1"/>
        </dgm:presLayoutVars>
      </dgm:prSet>
      <dgm:spPr/>
      <dgm:t>
        <a:bodyPr/>
        <a:lstStyle/>
        <a:p>
          <a:endParaRPr lang="en-US"/>
        </a:p>
      </dgm:t>
    </dgm:pt>
  </dgm:ptLst>
  <dgm:cxnLst>
    <dgm:cxn modelId="{B0EFE5B2-31A1-4743-B97E-1E5C4E176CC0}" srcId="{B59C98F9-077F-4372-ACD5-B358080DF5F1}" destId="{48410510-05EB-4D10-96D6-51A521D3879D}" srcOrd="0" destOrd="0" parTransId="{E1E68A2F-D3F9-405E-B483-28EE3F74F59B}" sibTransId="{E29482E3-2AAF-4E78-9F24-0097FE3710F1}"/>
    <dgm:cxn modelId="{CC2226DF-F739-4EBD-81A8-C219B2349713}" type="presOf" srcId="{B59C98F9-077F-4372-ACD5-B358080DF5F1}" destId="{20FCF95F-C23D-47A4-9F96-20C19BB28AD5}" srcOrd="0" destOrd="0" presId="urn:microsoft.com/office/officeart/2005/8/layout/venn1"/>
    <dgm:cxn modelId="{C45AD9C8-0A65-4703-8222-FB254DA1706B}" type="presOf" srcId="{B12F2446-8CD2-4369-974D-830614E92BCA}" destId="{FD314A57-CE0D-4058-B0C5-16092D609EFC}" srcOrd="0" destOrd="0" presId="urn:microsoft.com/office/officeart/2005/8/layout/venn1"/>
    <dgm:cxn modelId="{2FB8BF7E-BC09-4EBE-A8A8-6161D92C5111}" type="presOf" srcId="{AC3285AB-9776-43D0-B8B6-30CC0483A696}" destId="{5B6FABE2-FE63-4A78-992C-3D8B6C540CAD}" srcOrd="0" destOrd="0" presId="urn:microsoft.com/office/officeart/2005/8/layout/venn1"/>
    <dgm:cxn modelId="{58D0DE35-A145-4324-BD03-D35A146120E8}" type="presOf" srcId="{AC3285AB-9776-43D0-B8B6-30CC0483A696}" destId="{602DAFA5-7001-4012-9847-EC6735685E26}" srcOrd="1" destOrd="0" presId="urn:microsoft.com/office/officeart/2005/8/layout/venn1"/>
    <dgm:cxn modelId="{B4E38DEC-6AD5-454E-9FD7-CCE98D1AC2B7}" type="presOf" srcId="{48410510-05EB-4D10-96D6-51A521D3879D}" destId="{AA4B1A55-9A69-423D-A27D-55E0C8C80359}" srcOrd="1" destOrd="0" presId="urn:microsoft.com/office/officeart/2005/8/layout/venn1"/>
    <dgm:cxn modelId="{82ABD7DF-2E50-4849-AC00-F8F88AC07239}" srcId="{B59C98F9-077F-4372-ACD5-B358080DF5F1}" destId="{AC3285AB-9776-43D0-B8B6-30CC0483A696}" srcOrd="2" destOrd="0" parTransId="{9EC02CFB-DFD8-40B4-AD2F-0EDDA3846465}" sibTransId="{7191EC9E-59B9-4065-8FDC-2937EAFBB108}"/>
    <dgm:cxn modelId="{4E06B77C-9864-49A1-8BEC-A145496D2728}" type="presOf" srcId="{48410510-05EB-4D10-96D6-51A521D3879D}" destId="{46C71A43-7634-48EE-B210-892A66D98459}" srcOrd="0" destOrd="0" presId="urn:microsoft.com/office/officeart/2005/8/layout/venn1"/>
    <dgm:cxn modelId="{73F49AA6-058F-4C17-8EC9-4E169EF06D40}" type="presOf" srcId="{B12F2446-8CD2-4369-974D-830614E92BCA}" destId="{233AD332-DE46-4114-8D25-A699AE8722CF}" srcOrd="1" destOrd="0" presId="urn:microsoft.com/office/officeart/2005/8/layout/venn1"/>
    <dgm:cxn modelId="{58966525-FA54-461D-8D92-731BE4CF9055}" srcId="{B59C98F9-077F-4372-ACD5-B358080DF5F1}" destId="{B12F2446-8CD2-4369-974D-830614E92BCA}" srcOrd="1" destOrd="0" parTransId="{A131AD89-92FC-4D34-943E-70DBC7EA2541}" sibTransId="{3F20A539-54EF-44F1-BE3C-1BE1A252A5B8}"/>
    <dgm:cxn modelId="{F3F5EDF7-CED8-421E-9B79-14FF5781EE5B}" type="presParOf" srcId="{20FCF95F-C23D-47A4-9F96-20C19BB28AD5}" destId="{46C71A43-7634-48EE-B210-892A66D98459}" srcOrd="0" destOrd="0" presId="urn:microsoft.com/office/officeart/2005/8/layout/venn1"/>
    <dgm:cxn modelId="{CB1495D7-DD6F-4D81-975A-398D46FDB25E}" type="presParOf" srcId="{20FCF95F-C23D-47A4-9F96-20C19BB28AD5}" destId="{AA4B1A55-9A69-423D-A27D-55E0C8C80359}" srcOrd="1" destOrd="0" presId="urn:microsoft.com/office/officeart/2005/8/layout/venn1"/>
    <dgm:cxn modelId="{78624B7C-D948-45A7-8B3C-4EB868C38AAD}" type="presParOf" srcId="{20FCF95F-C23D-47A4-9F96-20C19BB28AD5}" destId="{FD314A57-CE0D-4058-B0C5-16092D609EFC}" srcOrd="2" destOrd="0" presId="urn:microsoft.com/office/officeart/2005/8/layout/venn1"/>
    <dgm:cxn modelId="{12D5BEDA-B0EB-4CE6-9AA0-9410CABC1792}" type="presParOf" srcId="{20FCF95F-C23D-47A4-9F96-20C19BB28AD5}" destId="{233AD332-DE46-4114-8D25-A699AE8722CF}" srcOrd="3" destOrd="0" presId="urn:microsoft.com/office/officeart/2005/8/layout/venn1"/>
    <dgm:cxn modelId="{ABDA73E5-7332-471E-BD26-4593F37FF6F6}" type="presParOf" srcId="{20FCF95F-C23D-47A4-9F96-20C19BB28AD5}" destId="{5B6FABE2-FE63-4A78-992C-3D8B6C540CAD}" srcOrd="4" destOrd="0" presId="urn:microsoft.com/office/officeart/2005/8/layout/venn1"/>
    <dgm:cxn modelId="{6C53F0EF-B173-4D69-BE83-282B41F03F20}" type="presParOf" srcId="{20FCF95F-C23D-47A4-9F96-20C19BB28AD5}" destId="{602DAFA5-7001-4012-9847-EC6735685E26}" srcOrd="5" destOrd="0" presId="urn:microsoft.com/office/officeart/2005/8/layout/ven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EA34D7B-89F7-43E2-8F33-DFCF2DDC90A1}" type="doc">
      <dgm:prSet loTypeId="urn:microsoft.com/office/officeart/2005/8/layout/vList2" loCatId="list" qsTypeId="urn:microsoft.com/office/officeart/2005/8/quickstyle/simple4" qsCatId="simple" csTypeId="urn:microsoft.com/office/officeart/2005/8/colors/accent2_4" csCatId="accent2" phldr="1"/>
      <dgm:spPr/>
      <dgm:t>
        <a:bodyPr/>
        <a:lstStyle/>
        <a:p>
          <a:endParaRPr lang="en-US"/>
        </a:p>
      </dgm:t>
    </dgm:pt>
    <dgm:pt modelId="{3FE5BC05-CDB4-47B1-8A88-60568D13D98E}">
      <dgm:prSet phldrT="[Text]" custT="1"/>
      <dgm:spPr>
        <a:xfrm>
          <a:off x="0" y="287902"/>
          <a:ext cx="6496050" cy="2322540"/>
        </a:xfrm>
        <a:prstGeom prst="rect">
          <a:avLst/>
        </a:prstGeom>
        <a:noFill/>
        <a:ln>
          <a:noFill/>
        </a:ln>
        <a:effectLst/>
      </dgm:spPr>
      <dgm:t>
        <a:bodyPr/>
        <a:lstStyle/>
        <a:p>
          <a:r>
            <a:rPr lang="en-US" sz="1100" dirty="0">
              <a:solidFill>
                <a:sysClr val="windowText" lastClr="000000">
                  <a:hueOff val="0"/>
                  <a:satOff val="0"/>
                  <a:lumOff val="0"/>
                  <a:alphaOff val="0"/>
                </a:sysClr>
              </a:solidFill>
              <a:latin typeface="Calibri"/>
              <a:ea typeface="+mn-ea"/>
              <a:cs typeface="+mn-cs"/>
            </a:rPr>
            <a:t>Site </a:t>
          </a:r>
          <a:r>
            <a:rPr lang="en-US" sz="1100" dirty="0" err="1">
              <a:solidFill>
                <a:sysClr val="windowText" lastClr="000000">
                  <a:hueOff val="0"/>
                  <a:satOff val="0"/>
                  <a:lumOff val="0"/>
                  <a:alphaOff val="0"/>
                </a:sysClr>
              </a:solidFill>
              <a:latin typeface="Calibri"/>
              <a:ea typeface="+mn-ea"/>
              <a:cs typeface="+mn-cs"/>
            </a:rPr>
            <a:t>Labour</a:t>
          </a:r>
          <a:endParaRPr lang="en-US" sz="1100" dirty="0">
            <a:solidFill>
              <a:sysClr val="windowText" lastClr="000000">
                <a:hueOff val="0"/>
                <a:satOff val="0"/>
                <a:lumOff val="0"/>
                <a:alphaOff val="0"/>
              </a:sysClr>
            </a:solidFill>
            <a:latin typeface="Calibri"/>
            <a:ea typeface="+mn-ea"/>
            <a:cs typeface="+mn-cs"/>
          </a:endParaRPr>
        </a:p>
      </dgm:t>
    </dgm:pt>
    <dgm:pt modelId="{53AB8D8A-1BC6-4A22-9A8E-65158765E5C8}" type="parTrans" cxnId="{B62D5CD9-8DB4-4F26-BE3D-B0D638769C9F}">
      <dgm:prSet/>
      <dgm:spPr/>
      <dgm:t>
        <a:bodyPr/>
        <a:lstStyle/>
        <a:p>
          <a:endParaRPr lang="en-US"/>
        </a:p>
      </dgm:t>
    </dgm:pt>
    <dgm:pt modelId="{3D5F13F3-6A9D-4745-A997-57643DEFE964}" type="sibTrans" cxnId="{B62D5CD9-8DB4-4F26-BE3D-B0D638769C9F}">
      <dgm:prSet/>
      <dgm:spPr/>
      <dgm:t>
        <a:bodyPr/>
        <a:lstStyle/>
        <a:p>
          <a:endParaRPr lang="en-US"/>
        </a:p>
      </dgm:t>
    </dgm:pt>
    <dgm:pt modelId="{169D2BCA-EBB6-4C13-BC82-C014D5469C36}">
      <dgm:prSet phldrT="[Text]" custT="1"/>
      <dgm:spPr>
        <a:xfrm>
          <a:off x="0" y="2486514"/>
          <a:ext cx="6496050" cy="263835"/>
        </a:xfrm>
        <a:prstGeom prst="roundRect">
          <a:avLst/>
        </a:prstGeom>
        <a:solidFill>
          <a:srgbClr val="88A81D"/>
        </a:solidFill>
        <a:ln>
          <a:noFill/>
        </a:ln>
        <a:effectLst>
          <a:outerShdw blurRad="40000" dist="23000" dir="5400000" rotWithShape="0">
            <a:srgbClr val="000000">
              <a:alpha val="35000"/>
            </a:srgbClr>
          </a:outerShdw>
        </a:effectLst>
      </dgm:spPr>
      <dgm:t>
        <a:bodyPr/>
        <a:lstStyle/>
        <a:p>
          <a:pPr algn="ctr"/>
          <a:r>
            <a:rPr lang="en-US" sz="1400" b="1" dirty="0">
              <a:solidFill>
                <a:schemeClr val="bg1"/>
              </a:solidFill>
              <a:latin typeface="Calibri"/>
              <a:ea typeface="+mn-ea"/>
              <a:cs typeface="+mn-cs"/>
            </a:rPr>
            <a:t>Exclusions</a:t>
          </a:r>
        </a:p>
      </dgm:t>
    </dgm:pt>
    <dgm:pt modelId="{9BF10500-5AD5-4796-B5BE-2153B9740DF2}" type="parTrans" cxnId="{6792AC12-FDAE-4E80-97E1-97908093C5B0}">
      <dgm:prSet/>
      <dgm:spPr/>
      <dgm:t>
        <a:bodyPr/>
        <a:lstStyle/>
        <a:p>
          <a:endParaRPr lang="en-US"/>
        </a:p>
      </dgm:t>
    </dgm:pt>
    <dgm:pt modelId="{8903D343-11BF-4F7A-82F3-857829C3E740}" type="sibTrans" cxnId="{6792AC12-FDAE-4E80-97E1-97908093C5B0}">
      <dgm:prSet/>
      <dgm:spPr/>
      <dgm:t>
        <a:bodyPr/>
        <a:lstStyle/>
        <a:p>
          <a:endParaRPr lang="en-US"/>
        </a:p>
      </dgm:t>
    </dgm:pt>
    <dgm:pt modelId="{00E553C3-0ACF-4BB5-85D3-1E9B7A2C7B87}">
      <dgm:prSet phldrT="[Text]" custT="1"/>
      <dgm:spPr>
        <a:xfrm>
          <a:off x="0" y="2895795"/>
          <a:ext cx="6496050" cy="2140380"/>
        </a:xfrm>
        <a:prstGeom prst="rect">
          <a:avLst/>
        </a:prstGeom>
        <a:noFill/>
        <a:ln>
          <a:noFill/>
        </a:ln>
        <a:effectLst/>
      </dgm:spPr>
      <dgm:t>
        <a:bodyPr/>
        <a:lstStyle/>
        <a:p>
          <a:r>
            <a:rPr lang="en-US" sz="1100" dirty="0">
              <a:solidFill>
                <a:sysClr val="windowText" lastClr="000000">
                  <a:hueOff val="0"/>
                  <a:satOff val="0"/>
                  <a:lumOff val="0"/>
                  <a:alphaOff val="0"/>
                </a:sysClr>
              </a:solidFill>
              <a:latin typeface="Calibri"/>
              <a:ea typeface="+mn-ea"/>
              <a:cs typeface="+mn-cs"/>
            </a:rPr>
            <a:t>General Administrative &amp; Overhead Cost</a:t>
          </a:r>
        </a:p>
      </dgm:t>
    </dgm:pt>
    <dgm:pt modelId="{13747C99-8CEE-48FE-974D-355C21EFEE34}" type="parTrans" cxnId="{3056B5EF-AA66-4111-8709-3740CB2A1FCE}">
      <dgm:prSet/>
      <dgm:spPr/>
      <dgm:t>
        <a:bodyPr/>
        <a:lstStyle/>
        <a:p>
          <a:endParaRPr lang="en-US"/>
        </a:p>
      </dgm:t>
    </dgm:pt>
    <dgm:pt modelId="{8F79073E-29D9-43CA-89AC-AC73A0ECF4DF}" type="sibTrans" cxnId="{3056B5EF-AA66-4111-8709-3740CB2A1FCE}">
      <dgm:prSet/>
      <dgm:spPr/>
      <dgm:t>
        <a:bodyPr/>
        <a:lstStyle/>
        <a:p>
          <a:endParaRPr lang="en-US"/>
        </a:p>
      </dgm:t>
    </dgm:pt>
    <dgm:pt modelId="{9624B04D-2423-4482-83F7-C397C9432BDF}">
      <dgm:prSet phldrT="[Text]" custT="1"/>
      <dgm:spPr>
        <a:xfrm>
          <a:off x="0" y="287902"/>
          <a:ext cx="6496050" cy="2322540"/>
        </a:xfrm>
        <a:prstGeom prst="rect">
          <a:avLst/>
        </a:prstGeom>
        <a:noFill/>
        <a:ln>
          <a:noFill/>
        </a:ln>
        <a:effectLst/>
      </dgm:spPr>
      <dgm:t>
        <a:bodyPr/>
        <a:lstStyle/>
        <a:p>
          <a:r>
            <a:rPr lang="en-US" sz="1100" dirty="0">
              <a:solidFill>
                <a:sysClr val="windowText" lastClr="000000">
                  <a:hueOff val="0"/>
                  <a:satOff val="0"/>
                  <a:lumOff val="0"/>
                  <a:alphaOff val="0"/>
                </a:sysClr>
              </a:solidFill>
              <a:latin typeface="Calibri"/>
              <a:ea typeface="+mn-ea"/>
              <a:cs typeface="+mn-cs"/>
            </a:rPr>
            <a:t>Material</a:t>
          </a:r>
        </a:p>
      </dgm:t>
    </dgm:pt>
    <dgm:pt modelId="{07F9A261-88E7-4143-8DF0-39BFE2370109}" type="parTrans" cxnId="{7DA66C81-1D95-4C8F-A8A8-6D0B5E99B5F8}">
      <dgm:prSet/>
      <dgm:spPr/>
      <dgm:t>
        <a:bodyPr/>
        <a:lstStyle/>
        <a:p>
          <a:endParaRPr lang="en-US"/>
        </a:p>
      </dgm:t>
    </dgm:pt>
    <dgm:pt modelId="{5B739035-5C7C-4ED9-836C-FE8F73DC1F43}" type="sibTrans" cxnId="{7DA66C81-1D95-4C8F-A8A8-6D0B5E99B5F8}">
      <dgm:prSet/>
      <dgm:spPr/>
      <dgm:t>
        <a:bodyPr/>
        <a:lstStyle/>
        <a:p>
          <a:endParaRPr lang="en-US"/>
        </a:p>
      </dgm:t>
    </dgm:pt>
    <dgm:pt modelId="{44CE54A4-56F1-4274-965A-8E5128B564F1}">
      <dgm:prSet phldrT="[Text]" custT="1"/>
      <dgm:spPr>
        <a:xfrm>
          <a:off x="0" y="287902"/>
          <a:ext cx="6496050" cy="2322540"/>
        </a:xfrm>
        <a:prstGeom prst="rect">
          <a:avLst/>
        </a:prstGeom>
        <a:noFill/>
        <a:ln>
          <a:noFill/>
        </a:ln>
        <a:effectLst/>
      </dgm:spPr>
      <dgm:t>
        <a:bodyPr/>
        <a:lstStyle/>
        <a:p>
          <a:r>
            <a:rPr lang="en-US" sz="1100" dirty="0">
              <a:solidFill>
                <a:sysClr val="windowText" lastClr="000000">
                  <a:hueOff val="0"/>
                  <a:satOff val="0"/>
                  <a:lumOff val="0"/>
                  <a:alphaOff val="0"/>
                </a:sysClr>
              </a:solidFill>
              <a:latin typeface="Calibri"/>
              <a:ea typeface="+mn-ea"/>
              <a:cs typeface="+mn-cs"/>
            </a:rPr>
            <a:t>Depreciation on Plant used in contract</a:t>
          </a:r>
        </a:p>
      </dgm:t>
    </dgm:pt>
    <dgm:pt modelId="{BED31680-C41A-4112-96EA-75AFF9F22C3D}" type="parTrans" cxnId="{9EC20748-6AEC-4CD4-A899-8E9FD29CD728}">
      <dgm:prSet/>
      <dgm:spPr/>
      <dgm:t>
        <a:bodyPr/>
        <a:lstStyle/>
        <a:p>
          <a:endParaRPr lang="en-US"/>
        </a:p>
      </dgm:t>
    </dgm:pt>
    <dgm:pt modelId="{CE8E798D-BB8E-4C7F-A558-8966DE415419}" type="sibTrans" cxnId="{9EC20748-6AEC-4CD4-A899-8E9FD29CD728}">
      <dgm:prSet/>
      <dgm:spPr/>
      <dgm:t>
        <a:bodyPr/>
        <a:lstStyle/>
        <a:p>
          <a:endParaRPr lang="en-US"/>
        </a:p>
      </dgm:t>
    </dgm:pt>
    <dgm:pt modelId="{8F0417C9-DA16-47CA-B1D9-71A037984756}">
      <dgm:prSet phldrT="[Text]" custT="1"/>
      <dgm:spPr>
        <a:xfrm>
          <a:off x="0" y="287902"/>
          <a:ext cx="6496050" cy="2322540"/>
        </a:xfrm>
        <a:prstGeom prst="rect">
          <a:avLst/>
        </a:prstGeom>
        <a:noFill/>
        <a:ln>
          <a:noFill/>
        </a:ln>
        <a:effectLst/>
      </dgm:spPr>
      <dgm:t>
        <a:bodyPr/>
        <a:lstStyle/>
        <a:p>
          <a:r>
            <a:rPr lang="en-US" sz="1100" dirty="0">
              <a:solidFill>
                <a:sysClr val="windowText" lastClr="000000">
                  <a:hueOff val="0"/>
                  <a:satOff val="0"/>
                  <a:lumOff val="0"/>
                  <a:alphaOff val="0"/>
                </a:sysClr>
              </a:solidFill>
              <a:latin typeface="Calibri"/>
              <a:ea typeface="+mn-ea"/>
              <a:cs typeface="+mn-cs"/>
            </a:rPr>
            <a:t>Cost of hiring, designing</a:t>
          </a:r>
        </a:p>
      </dgm:t>
    </dgm:pt>
    <dgm:pt modelId="{6BA811A7-C109-407E-975E-3E967FE667EC}" type="parTrans" cxnId="{7533D8EB-373A-420D-AFB5-B4902C653A3B}">
      <dgm:prSet/>
      <dgm:spPr/>
      <dgm:t>
        <a:bodyPr/>
        <a:lstStyle/>
        <a:p>
          <a:endParaRPr lang="en-US"/>
        </a:p>
      </dgm:t>
    </dgm:pt>
    <dgm:pt modelId="{A39B53C4-5050-4E4A-9521-D4653217F310}" type="sibTrans" cxnId="{7533D8EB-373A-420D-AFB5-B4902C653A3B}">
      <dgm:prSet/>
      <dgm:spPr/>
      <dgm:t>
        <a:bodyPr/>
        <a:lstStyle/>
        <a:p>
          <a:endParaRPr lang="en-US"/>
        </a:p>
      </dgm:t>
    </dgm:pt>
    <dgm:pt modelId="{D56E519F-5B0F-4C43-90B9-E97EB15C3472}">
      <dgm:prSet phldrT="[Text]" custT="1"/>
      <dgm:spPr>
        <a:xfrm>
          <a:off x="0" y="287902"/>
          <a:ext cx="6496050" cy="2322540"/>
        </a:xfrm>
        <a:prstGeom prst="rect">
          <a:avLst/>
        </a:prstGeom>
        <a:noFill/>
        <a:ln>
          <a:noFill/>
        </a:ln>
        <a:effectLst/>
      </dgm:spPr>
      <dgm:t>
        <a:bodyPr/>
        <a:lstStyle/>
        <a:p>
          <a:r>
            <a:rPr lang="en-US" sz="1100" dirty="0">
              <a:solidFill>
                <a:sysClr val="windowText" lastClr="000000">
                  <a:hueOff val="0"/>
                  <a:satOff val="0"/>
                  <a:lumOff val="0"/>
                  <a:alphaOff val="0"/>
                </a:sysClr>
              </a:solidFill>
              <a:latin typeface="Calibri"/>
              <a:ea typeface="+mn-ea"/>
              <a:cs typeface="+mn-cs"/>
            </a:rPr>
            <a:t>Claim from 3rd Parties</a:t>
          </a:r>
        </a:p>
      </dgm:t>
    </dgm:pt>
    <dgm:pt modelId="{ADB818B8-9801-45A1-86B6-076800268051}" type="parTrans" cxnId="{F3E626A5-39AF-4F30-8AF4-DC9202DB12E8}">
      <dgm:prSet/>
      <dgm:spPr/>
      <dgm:t>
        <a:bodyPr/>
        <a:lstStyle/>
        <a:p>
          <a:endParaRPr lang="en-US"/>
        </a:p>
      </dgm:t>
    </dgm:pt>
    <dgm:pt modelId="{8CCCBA79-D2A4-40F1-AF46-439E0DA74784}" type="sibTrans" cxnId="{F3E626A5-39AF-4F30-8AF4-DC9202DB12E8}">
      <dgm:prSet/>
      <dgm:spPr/>
      <dgm:t>
        <a:bodyPr/>
        <a:lstStyle/>
        <a:p>
          <a:endParaRPr lang="en-US"/>
        </a:p>
      </dgm:t>
    </dgm:pt>
    <dgm:pt modelId="{1DD82EE2-5F38-4342-869D-64E01E886159}">
      <dgm:prSet phldrT="[Text]"/>
      <dgm:spPr>
        <a:xfrm>
          <a:off x="0" y="287902"/>
          <a:ext cx="6496050" cy="2322540"/>
        </a:xfrm>
        <a:prstGeom prst="rect">
          <a:avLst/>
        </a:prstGeom>
        <a:noFill/>
        <a:ln>
          <a:noFill/>
        </a:ln>
        <a:effectLst/>
      </dgm:spPr>
      <dgm:t>
        <a:bodyPr/>
        <a:lstStyle/>
        <a:p>
          <a:endParaRPr lang="en-US" sz="1200">
            <a:solidFill>
              <a:sysClr val="windowText" lastClr="000000">
                <a:hueOff val="0"/>
                <a:satOff val="0"/>
                <a:lumOff val="0"/>
                <a:alphaOff val="0"/>
              </a:sysClr>
            </a:solidFill>
            <a:latin typeface="Calibri"/>
            <a:ea typeface="+mn-ea"/>
            <a:cs typeface="+mn-cs"/>
          </a:endParaRPr>
        </a:p>
      </dgm:t>
    </dgm:pt>
    <dgm:pt modelId="{0B5CB9A2-9535-4524-99AF-8AC7E70BDE12}" type="parTrans" cxnId="{17CA3B6E-96C1-4E29-9C4F-02E2D2DB0839}">
      <dgm:prSet/>
      <dgm:spPr/>
      <dgm:t>
        <a:bodyPr/>
        <a:lstStyle/>
        <a:p>
          <a:endParaRPr lang="en-US"/>
        </a:p>
      </dgm:t>
    </dgm:pt>
    <dgm:pt modelId="{D7572763-5DE8-432B-86D5-5F686C0FAC7D}" type="sibTrans" cxnId="{17CA3B6E-96C1-4E29-9C4F-02E2D2DB0839}">
      <dgm:prSet/>
      <dgm:spPr/>
      <dgm:t>
        <a:bodyPr/>
        <a:lstStyle/>
        <a:p>
          <a:endParaRPr lang="en-US"/>
        </a:p>
      </dgm:t>
    </dgm:pt>
    <dgm:pt modelId="{A7FA3BDF-5CB3-4B79-A3A3-2C2056E1C12D}">
      <dgm:prSet phldrT="[Text]" custT="1"/>
      <dgm:spPr>
        <a:xfrm>
          <a:off x="0" y="287902"/>
          <a:ext cx="6496050" cy="2322540"/>
        </a:xfrm>
        <a:prstGeom prst="rect">
          <a:avLst/>
        </a:prstGeom>
        <a:noFill/>
        <a:ln>
          <a:noFill/>
        </a:ln>
        <a:effectLst/>
      </dgm:spPr>
      <dgm:t>
        <a:bodyPr/>
        <a:lstStyle/>
        <a:p>
          <a:r>
            <a:rPr lang="en-US" sz="1100" dirty="0">
              <a:solidFill>
                <a:sysClr val="windowText" lastClr="000000">
                  <a:hueOff val="0"/>
                  <a:satOff val="0"/>
                  <a:lumOff val="0"/>
                  <a:alphaOff val="0"/>
                </a:sysClr>
              </a:solidFill>
              <a:latin typeface="Calibri"/>
              <a:ea typeface="+mn-ea"/>
              <a:cs typeface="+mn-cs"/>
            </a:rPr>
            <a:t>Pre Contract Cost, if it is probable that contract cost will be obtained</a:t>
          </a:r>
        </a:p>
      </dgm:t>
    </dgm:pt>
    <dgm:pt modelId="{3581EDE2-026B-42A4-A2FF-29F383F2338B}" type="parTrans" cxnId="{5D2B1E37-8DBA-438A-B175-49897E70E3C9}">
      <dgm:prSet/>
      <dgm:spPr/>
      <dgm:t>
        <a:bodyPr/>
        <a:lstStyle/>
        <a:p>
          <a:endParaRPr lang="en-US"/>
        </a:p>
      </dgm:t>
    </dgm:pt>
    <dgm:pt modelId="{A0D80BDC-58D9-44F6-A933-96C51BFDCF82}" type="sibTrans" cxnId="{5D2B1E37-8DBA-438A-B175-49897E70E3C9}">
      <dgm:prSet/>
      <dgm:spPr/>
      <dgm:t>
        <a:bodyPr/>
        <a:lstStyle/>
        <a:p>
          <a:endParaRPr lang="en-US"/>
        </a:p>
      </dgm:t>
    </dgm:pt>
    <dgm:pt modelId="{C2221F07-42BA-4859-9CF2-134A68C5D157}">
      <dgm:prSet phldrT="[Text]" custT="1"/>
      <dgm:spPr>
        <a:xfrm>
          <a:off x="0" y="287902"/>
          <a:ext cx="6496050" cy="2322540"/>
        </a:xfrm>
        <a:prstGeom prst="rect">
          <a:avLst/>
        </a:prstGeom>
        <a:noFill/>
        <a:ln>
          <a:noFill/>
        </a:ln>
        <a:effectLst/>
      </dgm:spPr>
      <dgm:t>
        <a:bodyPr/>
        <a:lstStyle/>
        <a:p>
          <a:r>
            <a:rPr lang="en-US" sz="1100" dirty="0">
              <a:solidFill>
                <a:sysClr val="windowText" lastClr="000000">
                  <a:hueOff val="0"/>
                  <a:satOff val="0"/>
                  <a:lumOff val="0"/>
                  <a:alphaOff val="0"/>
                </a:sysClr>
              </a:solidFill>
              <a:latin typeface="Calibri"/>
              <a:ea typeface="+mn-ea"/>
              <a:cs typeface="+mn-cs"/>
            </a:rPr>
            <a:t>Net off Incidental Income if not included in revenue (Scrap of material)</a:t>
          </a:r>
        </a:p>
      </dgm:t>
    </dgm:pt>
    <dgm:pt modelId="{AC019F98-91A5-4493-8DEB-1FAECAB9CF54}" type="parTrans" cxnId="{964E0F31-FA1B-43CC-BA1B-BFAC23F4EE1C}">
      <dgm:prSet/>
      <dgm:spPr/>
      <dgm:t>
        <a:bodyPr/>
        <a:lstStyle/>
        <a:p>
          <a:endParaRPr lang="en-US"/>
        </a:p>
      </dgm:t>
    </dgm:pt>
    <dgm:pt modelId="{10285188-9141-4522-9D63-E2D931DB1323}" type="sibTrans" cxnId="{964E0F31-FA1B-43CC-BA1B-BFAC23F4EE1C}">
      <dgm:prSet/>
      <dgm:spPr/>
      <dgm:t>
        <a:bodyPr/>
        <a:lstStyle/>
        <a:p>
          <a:endParaRPr lang="en-US"/>
        </a:p>
      </dgm:t>
    </dgm:pt>
    <dgm:pt modelId="{11FA78B8-2A41-4831-BB60-B6305D44C556}">
      <dgm:prSet phldrT="[Text]" custT="1"/>
      <dgm:spPr>
        <a:xfrm>
          <a:off x="0" y="2895795"/>
          <a:ext cx="6496050" cy="2140380"/>
        </a:xfrm>
        <a:prstGeom prst="rect">
          <a:avLst/>
        </a:prstGeom>
        <a:noFill/>
        <a:ln>
          <a:noFill/>
        </a:ln>
        <a:effectLst/>
      </dgm:spPr>
      <dgm:t>
        <a:bodyPr/>
        <a:lstStyle/>
        <a:p>
          <a:r>
            <a:rPr lang="en-US" sz="1100" dirty="0">
              <a:solidFill>
                <a:sysClr val="windowText" lastClr="000000">
                  <a:hueOff val="0"/>
                  <a:satOff val="0"/>
                  <a:lumOff val="0"/>
                  <a:alphaOff val="0"/>
                </a:sysClr>
              </a:solidFill>
              <a:latin typeface="Calibri"/>
              <a:ea typeface="+mn-ea"/>
              <a:cs typeface="+mn-cs"/>
            </a:rPr>
            <a:t>Selling Cost</a:t>
          </a:r>
        </a:p>
      </dgm:t>
    </dgm:pt>
    <dgm:pt modelId="{CFD0E6C8-22FD-4A00-AA6F-2B5351AA2C68}" type="parTrans" cxnId="{E34FDACE-63F8-4EAE-AFB0-8338E580A454}">
      <dgm:prSet/>
      <dgm:spPr/>
      <dgm:t>
        <a:bodyPr/>
        <a:lstStyle/>
        <a:p>
          <a:endParaRPr lang="en-US"/>
        </a:p>
      </dgm:t>
    </dgm:pt>
    <dgm:pt modelId="{88BFBF66-C03A-457E-972A-E6665DA228A2}" type="sibTrans" cxnId="{E34FDACE-63F8-4EAE-AFB0-8338E580A454}">
      <dgm:prSet/>
      <dgm:spPr/>
      <dgm:t>
        <a:bodyPr/>
        <a:lstStyle/>
        <a:p>
          <a:endParaRPr lang="en-US"/>
        </a:p>
      </dgm:t>
    </dgm:pt>
    <dgm:pt modelId="{9B91ACAB-E16E-420F-AE20-9E483D02FAEF}">
      <dgm:prSet phldrT="[Text]" custT="1"/>
      <dgm:spPr>
        <a:xfrm>
          <a:off x="0" y="2895795"/>
          <a:ext cx="6496050" cy="2140380"/>
        </a:xfrm>
        <a:prstGeom prst="rect">
          <a:avLst/>
        </a:prstGeom>
        <a:noFill/>
        <a:ln>
          <a:noFill/>
        </a:ln>
        <a:effectLst/>
      </dgm:spPr>
      <dgm:t>
        <a:bodyPr/>
        <a:lstStyle/>
        <a:p>
          <a:r>
            <a:rPr lang="en-US" sz="1100" dirty="0">
              <a:solidFill>
                <a:sysClr val="windowText" lastClr="000000">
                  <a:hueOff val="0"/>
                  <a:satOff val="0"/>
                  <a:lumOff val="0"/>
                  <a:alphaOff val="0"/>
                </a:sysClr>
              </a:solidFill>
              <a:latin typeface="Calibri"/>
              <a:ea typeface="+mn-ea"/>
              <a:cs typeface="+mn-cs"/>
            </a:rPr>
            <a:t>Research &amp; Development</a:t>
          </a:r>
        </a:p>
      </dgm:t>
    </dgm:pt>
    <dgm:pt modelId="{56F2DA41-6821-49F4-AD59-18490AA9A0A4}" type="parTrans" cxnId="{76027FBB-1CF4-4791-84EB-85F2D2A485A4}">
      <dgm:prSet/>
      <dgm:spPr/>
      <dgm:t>
        <a:bodyPr/>
        <a:lstStyle/>
        <a:p>
          <a:endParaRPr lang="en-US"/>
        </a:p>
      </dgm:t>
    </dgm:pt>
    <dgm:pt modelId="{4A7EED78-8566-4B0E-8801-A28E5BDAAAA1}" type="sibTrans" cxnId="{76027FBB-1CF4-4791-84EB-85F2D2A485A4}">
      <dgm:prSet/>
      <dgm:spPr/>
      <dgm:t>
        <a:bodyPr/>
        <a:lstStyle/>
        <a:p>
          <a:endParaRPr lang="en-US"/>
        </a:p>
      </dgm:t>
    </dgm:pt>
    <dgm:pt modelId="{E26BB72F-BB01-497C-A0C6-2E41E63F5000}">
      <dgm:prSet phldrT="[Text]" custT="1"/>
      <dgm:spPr>
        <a:xfrm>
          <a:off x="0" y="2895795"/>
          <a:ext cx="6496050" cy="2140380"/>
        </a:xfrm>
        <a:prstGeom prst="rect">
          <a:avLst/>
        </a:prstGeom>
        <a:noFill/>
        <a:ln>
          <a:noFill/>
        </a:ln>
        <a:effectLst/>
      </dgm:spPr>
      <dgm:t>
        <a:bodyPr/>
        <a:lstStyle/>
        <a:p>
          <a:r>
            <a:rPr lang="en-US" sz="1100" dirty="0">
              <a:solidFill>
                <a:sysClr val="windowText" lastClr="000000">
                  <a:hueOff val="0"/>
                  <a:satOff val="0"/>
                  <a:lumOff val="0"/>
                  <a:alphaOff val="0"/>
                </a:sysClr>
              </a:solidFill>
              <a:latin typeface="Calibri"/>
              <a:ea typeface="+mn-ea"/>
              <a:cs typeface="+mn-cs"/>
            </a:rPr>
            <a:t>Depreciation of Idle Plant</a:t>
          </a:r>
        </a:p>
      </dgm:t>
    </dgm:pt>
    <dgm:pt modelId="{9F8B5884-C643-4564-9753-D16E9B31F9D0}" type="parTrans" cxnId="{31185EE5-B6C9-4F46-9792-51655C9A951C}">
      <dgm:prSet/>
      <dgm:spPr/>
      <dgm:t>
        <a:bodyPr/>
        <a:lstStyle/>
        <a:p>
          <a:endParaRPr lang="en-US"/>
        </a:p>
      </dgm:t>
    </dgm:pt>
    <dgm:pt modelId="{72D44370-60C3-453E-9484-4BAAD1B8A988}" type="sibTrans" cxnId="{31185EE5-B6C9-4F46-9792-51655C9A951C}">
      <dgm:prSet/>
      <dgm:spPr/>
      <dgm:t>
        <a:bodyPr/>
        <a:lstStyle/>
        <a:p>
          <a:endParaRPr lang="en-US"/>
        </a:p>
      </dgm:t>
    </dgm:pt>
    <dgm:pt modelId="{B6462D85-8627-426D-8EDB-920F10888BD0}">
      <dgm:prSet phldrT="[Text]" custT="1"/>
      <dgm:spPr>
        <a:xfrm>
          <a:off x="0" y="2895795"/>
          <a:ext cx="6496050" cy="2140380"/>
        </a:xfrm>
        <a:prstGeom prst="rect">
          <a:avLst/>
        </a:prstGeom>
        <a:noFill/>
        <a:ln>
          <a:noFill/>
        </a:ln>
        <a:effectLst/>
      </dgm:spPr>
      <dgm:t>
        <a:bodyPr/>
        <a:lstStyle/>
        <a:p>
          <a:endParaRPr lang="en-US" sz="1400">
            <a:solidFill>
              <a:sysClr val="windowText" lastClr="000000">
                <a:hueOff val="0"/>
                <a:satOff val="0"/>
                <a:lumOff val="0"/>
                <a:alphaOff val="0"/>
              </a:sysClr>
            </a:solidFill>
            <a:latin typeface="Calibri"/>
            <a:ea typeface="+mn-ea"/>
            <a:cs typeface="+mn-cs"/>
          </a:endParaRPr>
        </a:p>
      </dgm:t>
    </dgm:pt>
    <dgm:pt modelId="{FEC9FBFD-9CF9-40DE-9025-7B15EAC25E61}" type="parTrans" cxnId="{F36BF0E2-C9C7-4223-BBD5-45100A7B3040}">
      <dgm:prSet/>
      <dgm:spPr/>
      <dgm:t>
        <a:bodyPr/>
        <a:lstStyle/>
        <a:p>
          <a:endParaRPr lang="en-US"/>
        </a:p>
      </dgm:t>
    </dgm:pt>
    <dgm:pt modelId="{154350E9-FC72-4E12-A47D-1F96CD7F08C1}" type="sibTrans" cxnId="{F36BF0E2-C9C7-4223-BBD5-45100A7B3040}">
      <dgm:prSet/>
      <dgm:spPr/>
      <dgm:t>
        <a:bodyPr/>
        <a:lstStyle/>
        <a:p>
          <a:endParaRPr lang="en-US"/>
        </a:p>
      </dgm:t>
    </dgm:pt>
    <dgm:pt modelId="{8CDDA2B6-B486-4C3C-B5E8-11B4A3B3CC1D}">
      <dgm:prSet phldrT="[Text]" custT="1"/>
      <dgm:spPr>
        <a:xfrm>
          <a:off x="0" y="2895795"/>
          <a:ext cx="6496050" cy="2140380"/>
        </a:xfrm>
        <a:prstGeom prst="rect">
          <a:avLst/>
        </a:prstGeom>
        <a:noFill/>
        <a:ln>
          <a:noFill/>
        </a:ln>
        <a:effectLst/>
      </dgm:spPr>
      <dgm:t>
        <a:bodyPr/>
        <a:lstStyle/>
        <a:p>
          <a:r>
            <a:rPr lang="en-US" sz="1100" dirty="0">
              <a:solidFill>
                <a:sysClr val="windowText" lastClr="000000">
                  <a:hueOff val="0"/>
                  <a:satOff val="0"/>
                  <a:lumOff val="0"/>
                  <a:alphaOff val="0"/>
                </a:sysClr>
              </a:solidFill>
              <a:latin typeface="Calibri"/>
              <a:ea typeface="+mn-ea"/>
              <a:cs typeface="+mn-cs"/>
            </a:rPr>
            <a:t>Cost incurred in securing the contract</a:t>
          </a:r>
        </a:p>
      </dgm:t>
    </dgm:pt>
    <dgm:pt modelId="{DB85BF1F-A8E3-4C37-9504-DE70890F6215}" type="parTrans" cxnId="{DB4C5ED3-0F83-43AA-878B-F5E316A305E1}">
      <dgm:prSet/>
      <dgm:spPr/>
      <dgm:t>
        <a:bodyPr/>
        <a:lstStyle/>
        <a:p>
          <a:endParaRPr lang="en-US"/>
        </a:p>
      </dgm:t>
    </dgm:pt>
    <dgm:pt modelId="{AB6F3F2B-E7D6-4ADC-8908-AD4AB79C69BF}" type="sibTrans" cxnId="{DB4C5ED3-0F83-43AA-878B-F5E316A305E1}">
      <dgm:prSet/>
      <dgm:spPr/>
      <dgm:t>
        <a:bodyPr/>
        <a:lstStyle/>
        <a:p>
          <a:endParaRPr lang="en-US"/>
        </a:p>
      </dgm:t>
    </dgm:pt>
    <dgm:pt modelId="{5B5D3061-F57A-4047-A2B3-F64F2CD9D9EB}">
      <dgm:prSet phldrT="[Text]" custT="1"/>
      <dgm:spPr>
        <a:xfrm>
          <a:off x="0" y="2895795"/>
          <a:ext cx="6496050" cy="2140380"/>
        </a:xfrm>
        <a:prstGeom prst="rect">
          <a:avLst/>
        </a:prstGeom>
        <a:noFill/>
        <a:ln>
          <a:noFill/>
        </a:ln>
        <a:effectLst/>
      </dgm:spPr>
      <dgm:t>
        <a:bodyPr/>
        <a:lstStyle/>
        <a:p>
          <a:r>
            <a:rPr lang="en-US" sz="1100" dirty="0">
              <a:solidFill>
                <a:sysClr val="windowText" lastClr="000000">
                  <a:hueOff val="0"/>
                  <a:satOff val="0"/>
                  <a:lumOff val="0"/>
                  <a:alphaOff val="0"/>
                </a:sysClr>
              </a:solidFill>
              <a:latin typeface="Calibri"/>
              <a:ea typeface="+mn-ea"/>
              <a:cs typeface="+mn-cs"/>
            </a:rPr>
            <a:t>Cost such as material set aside but not used and applied</a:t>
          </a:r>
        </a:p>
      </dgm:t>
    </dgm:pt>
    <dgm:pt modelId="{AE45AFBB-1681-4D94-AA1E-77A923FB2141}" type="parTrans" cxnId="{1948140C-2505-49B3-A074-F7FBAF81402F}">
      <dgm:prSet/>
      <dgm:spPr/>
      <dgm:t>
        <a:bodyPr/>
        <a:lstStyle/>
        <a:p>
          <a:endParaRPr lang="en-US"/>
        </a:p>
      </dgm:t>
    </dgm:pt>
    <dgm:pt modelId="{064601E7-27EC-4B30-9F59-78F7699B4024}" type="sibTrans" cxnId="{1948140C-2505-49B3-A074-F7FBAF81402F}">
      <dgm:prSet/>
      <dgm:spPr/>
      <dgm:t>
        <a:bodyPr/>
        <a:lstStyle/>
        <a:p>
          <a:endParaRPr lang="en-US"/>
        </a:p>
      </dgm:t>
    </dgm:pt>
    <dgm:pt modelId="{DBCF8C9A-5EF6-495C-903F-1C40415179E7}">
      <dgm:prSet phldrT="[Text]" custT="1"/>
      <dgm:spPr>
        <a:xfrm>
          <a:off x="0" y="2895795"/>
          <a:ext cx="6496050" cy="2140380"/>
        </a:xfrm>
        <a:prstGeom prst="rect">
          <a:avLst/>
        </a:prstGeom>
        <a:noFill/>
        <a:ln>
          <a:noFill/>
        </a:ln>
        <a:effectLst/>
      </dgm:spPr>
      <dgm:t>
        <a:bodyPr/>
        <a:lstStyle/>
        <a:p>
          <a:r>
            <a:rPr lang="en-US" sz="1100" dirty="0">
              <a:solidFill>
                <a:sysClr val="windowText" lastClr="000000">
                  <a:hueOff val="0"/>
                  <a:satOff val="0"/>
                  <a:lumOff val="0"/>
                  <a:alphaOff val="0"/>
                </a:sysClr>
              </a:solidFill>
              <a:latin typeface="Calibri"/>
              <a:ea typeface="+mn-ea"/>
              <a:cs typeface="+mn-cs"/>
            </a:rPr>
            <a:t>Payments made to sub- contractor in advance of work performed under the sub </a:t>
          </a:r>
          <a:r>
            <a:rPr lang="en-US" sz="1400" dirty="0">
              <a:solidFill>
                <a:sysClr val="windowText" lastClr="000000">
                  <a:hueOff val="0"/>
                  <a:satOff val="0"/>
                  <a:lumOff val="0"/>
                  <a:alphaOff val="0"/>
                </a:sysClr>
              </a:solidFill>
              <a:latin typeface="Calibri"/>
              <a:ea typeface="+mn-ea"/>
              <a:cs typeface="+mn-cs"/>
            </a:rPr>
            <a:t>contract</a:t>
          </a:r>
        </a:p>
      </dgm:t>
    </dgm:pt>
    <dgm:pt modelId="{9A8B94F7-ECA1-4006-8B46-E76D66D1B9B1}" type="parTrans" cxnId="{D82A8273-0161-4C06-851A-517E2F5E19B3}">
      <dgm:prSet/>
      <dgm:spPr/>
      <dgm:t>
        <a:bodyPr/>
        <a:lstStyle/>
        <a:p>
          <a:endParaRPr lang="en-US"/>
        </a:p>
      </dgm:t>
    </dgm:pt>
    <dgm:pt modelId="{F6865061-D721-443F-A1D3-86B0B2FEEE6A}" type="sibTrans" cxnId="{D82A8273-0161-4C06-851A-517E2F5E19B3}">
      <dgm:prSet/>
      <dgm:spPr/>
      <dgm:t>
        <a:bodyPr/>
        <a:lstStyle/>
        <a:p>
          <a:endParaRPr lang="en-US"/>
        </a:p>
      </dgm:t>
    </dgm:pt>
    <dgm:pt modelId="{0CFB315F-2C9E-4E0A-89A7-8B01A2CA932E}">
      <dgm:prSet phldrT="[Text]" custT="1"/>
      <dgm:spPr>
        <a:xfrm>
          <a:off x="0" y="287902"/>
          <a:ext cx="6496050" cy="2322540"/>
        </a:xfrm>
        <a:prstGeom prst="rect">
          <a:avLst/>
        </a:prstGeom>
        <a:noFill/>
        <a:ln>
          <a:noFill/>
        </a:ln>
        <a:effectLst/>
      </dgm:spPr>
      <dgm:t>
        <a:bodyPr/>
        <a:lstStyle/>
        <a:p>
          <a:endParaRPr lang="en-US" sz="1100" dirty="0">
            <a:solidFill>
              <a:sysClr val="windowText" lastClr="000000">
                <a:hueOff val="0"/>
                <a:satOff val="0"/>
                <a:lumOff val="0"/>
                <a:alphaOff val="0"/>
              </a:sysClr>
            </a:solidFill>
            <a:latin typeface="Calibri"/>
            <a:ea typeface="+mn-ea"/>
            <a:cs typeface="+mn-cs"/>
          </a:endParaRPr>
        </a:p>
      </dgm:t>
    </dgm:pt>
    <dgm:pt modelId="{6367BDA5-52CC-4BCB-96C1-C81436E8AECD}" type="parTrans" cxnId="{97FA0776-685A-45D9-896E-07504162DAC4}">
      <dgm:prSet/>
      <dgm:spPr/>
      <dgm:t>
        <a:bodyPr/>
        <a:lstStyle/>
        <a:p>
          <a:endParaRPr lang="en-US"/>
        </a:p>
      </dgm:t>
    </dgm:pt>
    <dgm:pt modelId="{81105AC3-DEF3-41C8-810B-70EBEF5BD6DD}" type="sibTrans" cxnId="{97FA0776-685A-45D9-896E-07504162DAC4}">
      <dgm:prSet/>
      <dgm:spPr/>
      <dgm:t>
        <a:bodyPr/>
        <a:lstStyle/>
        <a:p>
          <a:endParaRPr lang="en-US"/>
        </a:p>
      </dgm:t>
    </dgm:pt>
    <dgm:pt modelId="{EDC387E9-E22A-4350-A973-0DAA34183D53}">
      <dgm:prSet phldrT="[Text]" custT="1"/>
      <dgm:spPr>
        <a:xfrm>
          <a:off x="0" y="24067"/>
          <a:ext cx="6496050" cy="263835"/>
        </a:xfrm>
        <a:prstGeom prst="roundRect">
          <a:avLst/>
        </a:prstGeom>
        <a:solidFill>
          <a:srgbClr val="88A81D"/>
        </a:solidFill>
        <a:ln>
          <a:noFill/>
        </a:ln>
        <a:effectLst>
          <a:outerShdw blurRad="40000" dist="23000" dir="5400000" rotWithShape="0">
            <a:srgbClr val="000000">
              <a:alpha val="35000"/>
            </a:srgbClr>
          </a:outerShdw>
        </a:effectLst>
      </dgm:spPr>
      <dgm:t>
        <a:bodyPr/>
        <a:lstStyle/>
        <a:p>
          <a:pPr algn="ctr"/>
          <a:r>
            <a:rPr lang="en-US" sz="1400" b="1" dirty="0">
              <a:solidFill>
                <a:sysClr val="window" lastClr="FFFFFF"/>
              </a:solidFill>
              <a:latin typeface="Calibri"/>
              <a:ea typeface="+mn-ea"/>
              <a:cs typeface="+mn-cs"/>
            </a:rPr>
            <a:t>Inclusions</a:t>
          </a:r>
        </a:p>
      </dgm:t>
    </dgm:pt>
    <dgm:pt modelId="{CC0BA522-5500-4DF6-BAF7-4FF41FCB28D5}" type="sibTrans" cxnId="{9557C383-6A8A-4B1F-B1AB-279135DC102A}">
      <dgm:prSet/>
      <dgm:spPr/>
      <dgm:t>
        <a:bodyPr/>
        <a:lstStyle/>
        <a:p>
          <a:endParaRPr lang="en-US"/>
        </a:p>
      </dgm:t>
    </dgm:pt>
    <dgm:pt modelId="{CAEC1811-BF3C-4240-B382-B115F4BCFC5B}" type="parTrans" cxnId="{9557C383-6A8A-4B1F-B1AB-279135DC102A}">
      <dgm:prSet/>
      <dgm:spPr/>
      <dgm:t>
        <a:bodyPr/>
        <a:lstStyle/>
        <a:p>
          <a:endParaRPr lang="en-US"/>
        </a:p>
      </dgm:t>
    </dgm:pt>
    <dgm:pt modelId="{AE0A1879-B727-47AB-B8D0-F05E654E52F8}" type="pres">
      <dgm:prSet presAssocID="{7EA34D7B-89F7-43E2-8F33-DFCF2DDC90A1}" presName="linear" presStyleCnt="0">
        <dgm:presLayoutVars>
          <dgm:animLvl val="lvl"/>
          <dgm:resizeHandles val="exact"/>
        </dgm:presLayoutVars>
      </dgm:prSet>
      <dgm:spPr/>
      <dgm:t>
        <a:bodyPr/>
        <a:lstStyle/>
        <a:p>
          <a:endParaRPr lang="en-US"/>
        </a:p>
      </dgm:t>
    </dgm:pt>
    <dgm:pt modelId="{89DADA6C-8D32-4870-B52B-42E185FE4251}" type="pres">
      <dgm:prSet presAssocID="{EDC387E9-E22A-4350-A973-0DAA34183D53}" presName="parentText" presStyleLbl="node1" presStyleIdx="0" presStyleCnt="2" custScaleY="23273" custLinFactNeighborY="-11820">
        <dgm:presLayoutVars>
          <dgm:chMax val="0"/>
          <dgm:bulletEnabled val="1"/>
        </dgm:presLayoutVars>
      </dgm:prSet>
      <dgm:spPr/>
      <dgm:t>
        <a:bodyPr/>
        <a:lstStyle/>
        <a:p>
          <a:endParaRPr lang="en-US"/>
        </a:p>
      </dgm:t>
    </dgm:pt>
    <dgm:pt modelId="{420EA648-1421-479F-9BE3-42BEA084A1F3}" type="pres">
      <dgm:prSet presAssocID="{EDC387E9-E22A-4350-A973-0DAA34183D53}" presName="childText" presStyleLbl="revTx" presStyleIdx="0" presStyleCnt="2">
        <dgm:presLayoutVars>
          <dgm:bulletEnabled val="1"/>
        </dgm:presLayoutVars>
      </dgm:prSet>
      <dgm:spPr/>
      <dgm:t>
        <a:bodyPr/>
        <a:lstStyle/>
        <a:p>
          <a:endParaRPr lang="en-US"/>
        </a:p>
      </dgm:t>
    </dgm:pt>
    <dgm:pt modelId="{17BA43A8-CA86-442B-BCE4-47B8700E0601}" type="pres">
      <dgm:prSet presAssocID="{169D2BCA-EBB6-4C13-BC82-C014D5469C36}" presName="parentText" presStyleLbl="node1" presStyleIdx="1" presStyleCnt="2" custScaleY="28241" custLinFactNeighborX="-3361" custLinFactNeighborY="-5547">
        <dgm:presLayoutVars>
          <dgm:chMax val="0"/>
          <dgm:bulletEnabled val="1"/>
        </dgm:presLayoutVars>
      </dgm:prSet>
      <dgm:spPr/>
      <dgm:t>
        <a:bodyPr/>
        <a:lstStyle/>
        <a:p>
          <a:endParaRPr lang="en-US"/>
        </a:p>
      </dgm:t>
    </dgm:pt>
    <dgm:pt modelId="{BBAE75D7-380F-479D-A15C-D48D1E68E86E}" type="pres">
      <dgm:prSet presAssocID="{169D2BCA-EBB6-4C13-BC82-C014D5469C36}" presName="childText" presStyleLbl="revTx" presStyleIdx="1" presStyleCnt="2" custLinFactNeighborY="-1962">
        <dgm:presLayoutVars>
          <dgm:bulletEnabled val="1"/>
        </dgm:presLayoutVars>
      </dgm:prSet>
      <dgm:spPr/>
      <dgm:t>
        <a:bodyPr/>
        <a:lstStyle/>
        <a:p>
          <a:endParaRPr lang="en-US"/>
        </a:p>
      </dgm:t>
    </dgm:pt>
  </dgm:ptLst>
  <dgm:cxnLst>
    <dgm:cxn modelId="{9EC20748-6AEC-4CD4-A899-8E9FD29CD728}" srcId="{EDC387E9-E22A-4350-A973-0DAA34183D53}" destId="{44CE54A4-56F1-4274-965A-8E5128B564F1}" srcOrd="3" destOrd="0" parTransId="{BED31680-C41A-4112-96EA-75AFF9F22C3D}" sibTransId="{CE8E798D-BB8E-4C7F-A558-8966DE415419}"/>
    <dgm:cxn modelId="{1A5F5500-AAFA-4693-A32B-8684EA1F6D76}" type="presOf" srcId="{8CDDA2B6-B486-4C3C-B5E8-11B4A3B3CC1D}" destId="{BBAE75D7-380F-479D-A15C-D48D1E68E86E}" srcOrd="0" destOrd="4" presId="urn:microsoft.com/office/officeart/2005/8/layout/vList2"/>
    <dgm:cxn modelId="{498F9FF6-4001-4277-BD44-B10B4712BBA5}" type="presOf" srcId="{44CE54A4-56F1-4274-965A-8E5128B564F1}" destId="{420EA648-1421-479F-9BE3-42BEA084A1F3}" srcOrd="0" destOrd="3" presId="urn:microsoft.com/office/officeart/2005/8/layout/vList2"/>
    <dgm:cxn modelId="{31185EE5-B6C9-4F46-9792-51655C9A951C}" srcId="{169D2BCA-EBB6-4C13-BC82-C014D5469C36}" destId="{E26BB72F-BB01-497C-A0C6-2E41E63F5000}" srcOrd="3" destOrd="0" parTransId="{9F8B5884-C643-4564-9753-D16E9B31F9D0}" sibTransId="{72D44370-60C3-453E-9484-4BAAD1B8A988}"/>
    <dgm:cxn modelId="{B62D5CD9-8DB4-4F26-BE3D-B0D638769C9F}" srcId="{EDC387E9-E22A-4350-A973-0DAA34183D53}" destId="{3FE5BC05-CDB4-47B1-8A88-60568D13D98E}" srcOrd="1" destOrd="0" parTransId="{53AB8D8A-1BC6-4A22-9A8E-65158765E5C8}" sibTransId="{3D5F13F3-6A9D-4745-A997-57643DEFE964}"/>
    <dgm:cxn modelId="{7DA66C81-1D95-4C8F-A8A8-6D0B5E99B5F8}" srcId="{EDC387E9-E22A-4350-A973-0DAA34183D53}" destId="{9624B04D-2423-4482-83F7-C397C9432BDF}" srcOrd="2" destOrd="0" parTransId="{07F9A261-88E7-4143-8DF0-39BFE2370109}" sibTransId="{5B739035-5C7C-4ED9-836C-FE8F73DC1F43}"/>
    <dgm:cxn modelId="{3056B5EF-AA66-4111-8709-3740CB2A1FCE}" srcId="{169D2BCA-EBB6-4C13-BC82-C014D5469C36}" destId="{00E553C3-0ACF-4BB5-85D3-1E9B7A2C7B87}" srcOrd="0" destOrd="0" parTransId="{13747C99-8CEE-48FE-974D-355C21EFEE34}" sibTransId="{8F79073E-29D9-43CA-89AC-AC73A0ECF4DF}"/>
    <dgm:cxn modelId="{F3E626A5-39AF-4F30-8AF4-DC9202DB12E8}" srcId="{EDC387E9-E22A-4350-A973-0DAA34183D53}" destId="{D56E519F-5B0F-4C43-90B9-E97EB15C3472}" srcOrd="5" destOrd="0" parTransId="{ADB818B8-9801-45A1-86B6-076800268051}" sibTransId="{8CCCBA79-D2A4-40F1-AF46-439E0DA74784}"/>
    <dgm:cxn modelId="{17CA3B6E-96C1-4E29-9C4F-02E2D2DB0839}" srcId="{EDC387E9-E22A-4350-A973-0DAA34183D53}" destId="{1DD82EE2-5F38-4342-869D-64E01E886159}" srcOrd="8" destOrd="0" parTransId="{0B5CB9A2-9535-4524-99AF-8AC7E70BDE12}" sibTransId="{D7572763-5DE8-432B-86D5-5F686C0FAC7D}"/>
    <dgm:cxn modelId="{9557C383-6A8A-4B1F-B1AB-279135DC102A}" srcId="{7EA34D7B-89F7-43E2-8F33-DFCF2DDC90A1}" destId="{EDC387E9-E22A-4350-A973-0DAA34183D53}" srcOrd="0" destOrd="0" parTransId="{CAEC1811-BF3C-4240-B382-B115F4BCFC5B}" sibTransId="{CC0BA522-5500-4DF6-BAF7-4FF41FCB28D5}"/>
    <dgm:cxn modelId="{D82A8273-0161-4C06-851A-517E2F5E19B3}" srcId="{169D2BCA-EBB6-4C13-BC82-C014D5469C36}" destId="{DBCF8C9A-5EF6-495C-903F-1C40415179E7}" srcOrd="6" destOrd="0" parTransId="{9A8B94F7-ECA1-4006-8B46-E76D66D1B9B1}" sibTransId="{F6865061-D721-443F-A1D3-86B0B2FEEE6A}"/>
    <dgm:cxn modelId="{0B431384-F6D9-4DC3-B875-B209C8628FD1}" type="presOf" srcId="{9B91ACAB-E16E-420F-AE20-9E483D02FAEF}" destId="{BBAE75D7-380F-479D-A15C-D48D1E68E86E}" srcOrd="0" destOrd="2" presId="urn:microsoft.com/office/officeart/2005/8/layout/vList2"/>
    <dgm:cxn modelId="{1948140C-2505-49B3-A074-F7FBAF81402F}" srcId="{169D2BCA-EBB6-4C13-BC82-C014D5469C36}" destId="{5B5D3061-F57A-4047-A2B3-F64F2CD9D9EB}" srcOrd="5" destOrd="0" parTransId="{AE45AFBB-1681-4D94-AA1E-77A923FB2141}" sibTransId="{064601E7-27EC-4B30-9F59-78F7699B4024}"/>
    <dgm:cxn modelId="{7533D8EB-373A-420D-AFB5-B4902C653A3B}" srcId="{EDC387E9-E22A-4350-A973-0DAA34183D53}" destId="{8F0417C9-DA16-47CA-B1D9-71A037984756}" srcOrd="4" destOrd="0" parTransId="{6BA811A7-C109-407E-975E-3E967FE667EC}" sibTransId="{A39B53C4-5050-4E4A-9521-D4653217F310}"/>
    <dgm:cxn modelId="{4A74E52D-96B2-4E2D-A97C-B1859E5E87F9}" type="presOf" srcId="{B6462D85-8627-426D-8EDB-920F10888BD0}" destId="{BBAE75D7-380F-479D-A15C-D48D1E68E86E}" srcOrd="0" destOrd="7" presId="urn:microsoft.com/office/officeart/2005/8/layout/vList2"/>
    <dgm:cxn modelId="{CBB33938-1BB1-41E2-AF06-6D3FD4505E61}" type="presOf" srcId="{5B5D3061-F57A-4047-A2B3-F64F2CD9D9EB}" destId="{BBAE75D7-380F-479D-A15C-D48D1E68E86E}" srcOrd="0" destOrd="5" presId="urn:microsoft.com/office/officeart/2005/8/layout/vList2"/>
    <dgm:cxn modelId="{5D2B1E37-8DBA-438A-B175-49897E70E3C9}" srcId="{EDC387E9-E22A-4350-A973-0DAA34183D53}" destId="{A7FA3BDF-5CB3-4B79-A3A3-2C2056E1C12D}" srcOrd="6" destOrd="0" parTransId="{3581EDE2-026B-42A4-A2FF-29F383F2338B}" sibTransId="{A0D80BDC-58D9-44F6-A933-96C51BFDCF82}"/>
    <dgm:cxn modelId="{97FA0776-685A-45D9-896E-07504162DAC4}" srcId="{EDC387E9-E22A-4350-A973-0DAA34183D53}" destId="{0CFB315F-2C9E-4E0A-89A7-8B01A2CA932E}" srcOrd="0" destOrd="0" parTransId="{6367BDA5-52CC-4BCB-96C1-C81436E8AECD}" sibTransId="{81105AC3-DEF3-41C8-810B-70EBEF5BD6DD}"/>
    <dgm:cxn modelId="{36DC0D22-A26C-4EF3-8733-9D4E11F04803}" type="presOf" srcId="{1DD82EE2-5F38-4342-869D-64E01E886159}" destId="{420EA648-1421-479F-9BE3-42BEA084A1F3}" srcOrd="0" destOrd="8" presId="urn:microsoft.com/office/officeart/2005/8/layout/vList2"/>
    <dgm:cxn modelId="{DD599FA6-4372-4D8E-A667-1F94F215E42A}" type="presOf" srcId="{11FA78B8-2A41-4831-BB60-B6305D44C556}" destId="{BBAE75D7-380F-479D-A15C-D48D1E68E86E}" srcOrd="0" destOrd="1" presId="urn:microsoft.com/office/officeart/2005/8/layout/vList2"/>
    <dgm:cxn modelId="{671DD72F-F706-4AD2-9E3C-D031C0BDA348}" type="presOf" srcId="{DBCF8C9A-5EF6-495C-903F-1C40415179E7}" destId="{BBAE75D7-380F-479D-A15C-D48D1E68E86E}" srcOrd="0" destOrd="6" presId="urn:microsoft.com/office/officeart/2005/8/layout/vList2"/>
    <dgm:cxn modelId="{E70A7ABC-ED91-4F35-BC11-D05E199D247D}" type="presOf" srcId="{9624B04D-2423-4482-83F7-C397C9432BDF}" destId="{420EA648-1421-479F-9BE3-42BEA084A1F3}" srcOrd="0" destOrd="2" presId="urn:microsoft.com/office/officeart/2005/8/layout/vList2"/>
    <dgm:cxn modelId="{76027FBB-1CF4-4791-84EB-85F2D2A485A4}" srcId="{169D2BCA-EBB6-4C13-BC82-C014D5469C36}" destId="{9B91ACAB-E16E-420F-AE20-9E483D02FAEF}" srcOrd="2" destOrd="0" parTransId="{56F2DA41-6821-49F4-AD59-18490AA9A0A4}" sibTransId="{4A7EED78-8566-4B0E-8801-A28E5BDAAAA1}"/>
    <dgm:cxn modelId="{E9641DB1-7A8F-4E5D-9076-8716FEF8C502}" type="presOf" srcId="{00E553C3-0ACF-4BB5-85D3-1E9B7A2C7B87}" destId="{BBAE75D7-380F-479D-A15C-D48D1E68E86E}" srcOrd="0" destOrd="0" presId="urn:microsoft.com/office/officeart/2005/8/layout/vList2"/>
    <dgm:cxn modelId="{066E9747-9587-4B8E-983F-E4BA01B39C29}" type="presOf" srcId="{EDC387E9-E22A-4350-A973-0DAA34183D53}" destId="{89DADA6C-8D32-4870-B52B-42E185FE4251}" srcOrd="0" destOrd="0" presId="urn:microsoft.com/office/officeart/2005/8/layout/vList2"/>
    <dgm:cxn modelId="{E34FDACE-63F8-4EAE-AFB0-8338E580A454}" srcId="{169D2BCA-EBB6-4C13-BC82-C014D5469C36}" destId="{11FA78B8-2A41-4831-BB60-B6305D44C556}" srcOrd="1" destOrd="0" parTransId="{CFD0E6C8-22FD-4A00-AA6F-2B5351AA2C68}" sibTransId="{88BFBF66-C03A-457E-972A-E6665DA228A2}"/>
    <dgm:cxn modelId="{40BBD7B8-5781-4C2A-B216-5CC782D4086B}" type="presOf" srcId="{169D2BCA-EBB6-4C13-BC82-C014D5469C36}" destId="{17BA43A8-CA86-442B-BCE4-47B8700E0601}" srcOrd="0" destOrd="0" presId="urn:microsoft.com/office/officeart/2005/8/layout/vList2"/>
    <dgm:cxn modelId="{E17E8F6E-CB3C-438B-85AC-DD09926918C5}" type="presOf" srcId="{3FE5BC05-CDB4-47B1-8A88-60568D13D98E}" destId="{420EA648-1421-479F-9BE3-42BEA084A1F3}" srcOrd="0" destOrd="1" presId="urn:microsoft.com/office/officeart/2005/8/layout/vList2"/>
    <dgm:cxn modelId="{964E0F31-FA1B-43CC-BA1B-BFAC23F4EE1C}" srcId="{EDC387E9-E22A-4350-A973-0DAA34183D53}" destId="{C2221F07-42BA-4859-9CF2-134A68C5D157}" srcOrd="7" destOrd="0" parTransId="{AC019F98-91A5-4493-8DEB-1FAECAB9CF54}" sibTransId="{10285188-9141-4522-9D63-E2D931DB1323}"/>
    <dgm:cxn modelId="{8EA63FF6-9CA9-484B-B25D-7BD3960AF729}" type="presOf" srcId="{A7FA3BDF-5CB3-4B79-A3A3-2C2056E1C12D}" destId="{420EA648-1421-479F-9BE3-42BEA084A1F3}" srcOrd="0" destOrd="6" presId="urn:microsoft.com/office/officeart/2005/8/layout/vList2"/>
    <dgm:cxn modelId="{F36BF0E2-C9C7-4223-BBD5-45100A7B3040}" srcId="{169D2BCA-EBB6-4C13-BC82-C014D5469C36}" destId="{B6462D85-8627-426D-8EDB-920F10888BD0}" srcOrd="7" destOrd="0" parTransId="{FEC9FBFD-9CF9-40DE-9025-7B15EAC25E61}" sibTransId="{154350E9-FC72-4E12-A47D-1F96CD7F08C1}"/>
    <dgm:cxn modelId="{6792AC12-FDAE-4E80-97E1-97908093C5B0}" srcId="{7EA34D7B-89F7-43E2-8F33-DFCF2DDC90A1}" destId="{169D2BCA-EBB6-4C13-BC82-C014D5469C36}" srcOrd="1" destOrd="0" parTransId="{9BF10500-5AD5-4796-B5BE-2153B9740DF2}" sibTransId="{8903D343-11BF-4F7A-82F3-857829C3E740}"/>
    <dgm:cxn modelId="{DB4C5ED3-0F83-43AA-878B-F5E316A305E1}" srcId="{169D2BCA-EBB6-4C13-BC82-C014D5469C36}" destId="{8CDDA2B6-B486-4C3C-B5E8-11B4A3B3CC1D}" srcOrd="4" destOrd="0" parTransId="{DB85BF1F-A8E3-4C37-9504-DE70890F6215}" sibTransId="{AB6F3F2B-E7D6-4ADC-8908-AD4AB79C69BF}"/>
    <dgm:cxn modelId="{725FF877-202F-4F5E-B460-6ACEBF0E8BFA}" type="presOf" srcId="{D56E519F-5B0F-4C43-90B9-E97EB15C3472}" destId="{420EA648-1421-479F-9BE3-42BEA084A1F3}" srcOrd="0" destOrd="5" presId="urn:microsoft.com/office/officeart/2005/8/layout/vList2"/>
    <dgm:cxn modelId="{34E665FC-D671-433E-9E31-9EA875E9CEBE}" type="presOf" srcId="{8F0417C9-DA16-47CA-B1D9-71A037984756}" destId="{420EA648-1421-479F-9BE3-42BEA084A1F3}" srcOrd="0" destOrd="4" presId="urn:microsoft.com/office/officeart/2005/8/layout/vList2"/>
    <dgm:cxn modelId="{B6E25A28-94D7-4471-AA09-380EF092EA15}" type="presOf" srcId="{0CFB315F-2C9E-4E0A-89A7-8B01A2CA932E}" destId="{420EA648-1421-479F-9BE3-42BEA084A1F3}" srcOrd="0" destOrd="0" presId="urn:microsoft.com/office/officeart/2005/8/layout/vList2"/>
    <dgm:cxn modelId="{40D65F66-3980-4DB1-8E35-041D3752214B}" type="presOf" srcId="{E26BB72F-BB01-497C-A0C6-2E41E63F5000}" destId="{BBAE75D7-380F-479D-A15C-D48D1E68E86E}" srcOrd="0" destOrd="3" presId="urn:microsoft.com/office/officeart/2005/8/layout/vList2"/>
    <dgm:cxn modelId="{F6102F13-6E9F-4144-8243-1BE597FE0A18}" type="presOf" srcId="{C2221F07-42BA-4859-9CF2-134A68C5D157}" destId="{420EA648-1421-479F-9BE3-42BEA084A1F3}" srcOrd="0" destOrd="7" presId="urn:microsoft.com/office/officeart/2005/8/layout/vList2"/>
    <dgm:cxn modelId="{308616C0-4DBF-40A5-A5C3-80AF777BA76B}" type="presOf" srcId="{7EA34D7B-89F7-43E2-8F33-DFCF2DDC90A1}" destId="{AE0A1879-B727-47AB-B8D0-F05E654E52F8}" srcOrd="0" destOrd="0" presId="urn:microsoft.com/office/officeart/2005/8/layout/vList2"/>
    <dgm:cxn modelId="{A4465A40-7F3F-41E7-8605-49A6A68DBED9}" type="presParOf" srcId="{AE0A1879-B727-47AB-B8D0-F05E654E52F8}" destId="{89DADA6C-8D32-4870-B52B-42E185FE4251}" srcOrd="0" destOrd="0" presId="urn:microsoft.com/office/officeart/2005/8/layout/vList2"/>
    <dgm:cxn modelId="{F3FE8945-0CF1-4229-99CA-AB1CD4AD8EA3}" type="presParOf" srcId="{AE0A1879-B727-47AB-B8D0-F05E654E52F8}" destId="{420EA648-1421-479F-9BE3-42BEA084A1F3}" srcOrd="1" destOrd="0" presId="urn:microsoft.com/office/officeart/2005/8/layout/vList2"/>
    <dgm:cxn modelId="{E0975F06-9AB0-460D-ADA9-F767F0C31E1C}" type="presParOf" srcId="{AE0A1879-B727-47AB-B8D0-F05E654E52F8}" destId="{17BA43A8-CA86-442B-BCE4-47B8700E0601}" srcOrd="2" destOrd="0" presId="urn:microsoft.com/office/officeart/2005/8/layout/vList2"/>
    <dgm:cxn modelId="{78078F51-19DE-45F2-8E4F-DBD89005A516}" type="presParOf" srcId="{AE0A1879-B727-47AB-B8D0-F05E654E52F8}" destId="{BBAE75D7-380F-479D-A15C-D48D1E68E86E}" srcOrd="3"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5617DF3-0580-4CB4-80F7-3881134F644D}" type="doc">
      <dgm:prSet loTypeId="urn:microsoft.com/office/officeart/2005/8/layout/hierarchy1" loCatId="hierarchy" qsTypeId="urn:microsoft.com/office/officeart/2005/8/quickstyle/3d1" qsCatId="3D" csTypeId="urn:microsoft.com/office/officeart/2005/8/colors/accent2_1" csCatId="accent2" phldr="1"/>
      <dgm:spPr/>
      <dgm:t>
        <a:bodyPr/>
        <a:lstStyle/>
        <a:p>
          <a:endParaRPr lang="en-US"/>
        </a:p>
      </dgm:t>
    </dgm:pt>
    <dgm:pt modelId="{BD3B886C-5D03-4138-8DF0-9235D1175E17}">
      <dgm:prSet phldrT="[Text]"/>
      <dgm:spPr>
        <a:xfrm>
          <a:off x="1647448" y="157446"/>
          <a:ext cx="2543948" cy="1141773"/>
        </a:xfrm>
        <a:prstGeom prst="roundRect">
          <a:avLst>
            <a:gd name="adj" fmla="val 10000"/>
          </a:avLst>
        </a:prstGeom>
        <a:solidFill>
          <a:srgbClr val="88A81D">
            <a:alpha val="90000"/>
          </a:srgbClr>
        </a:solidFill>
        <a:ln w="9525" cap="flat" cmpd="sng" algn="ctr">
          <a:solidFill>
            <a:srgbClr val="88A81D"/>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gm:spPr>
      <dgm:t>
        <a:bodyPr/>
        <a:lstStyle/>
        <a:p>
          <a:r>
            <a:rPr lang="en-US" dirty="0">
              <a:solidFill>
                <a:schemeClr val="bg1"/>
              </a:solidFill>
              <a:latin typeface="Calibri"/>
              <a:ea typeface="+mn-ea"/>
              <a:cs typeface="+mn-cs"/>
            </a:rPr>
            <a:t>Recognition Criteria in case of </a:t>
          </a:r>
          <a:r>
            <a:rPr lang="en-US" b="1" dirty="0">
              <a:solidFill>
                <a:schemeClr val="bg1"/>
              </a:solidFill>
              <a:latin typeface="Calibri"/>
              <a:ea typeface="+mn-ea"/>
              <a:cs typeface="+mn-cs"/>
            </a:rPr>
            <a:t>contract revenue</a:t>
          </a:r>
        </a:p>
      </dgm:t>
    </dgm:pt>
    <dgm:pt modelId="{6026AA80-CF45-4CFB-8CCF-18C902C6CB1A}" type="parTrans" cxnId="{B42D7792-D0EA-4A86-9764-25A8BCF06AC8}">
      <dgm:prSet/>
      <dgm:spPr/>
      <dgm:t>
        <a:bodyPr/>
        <a:lstStyle/>
        <a:p>
          <a:endParaRPr lang="en-US"/>
        </a:p>
      </dgm:t>
    </dgm:pt>
    <dgm:pt modelId="{C3A00395-A809-4513-BF45-C12732C4569F}" type="sibTrans" cxnId="{B42D7792-D0EA-4A86-9764-25A8BCF06AC8}">
      <dgm:prSet/>
      <dgm:spPr/>
      <dgm:t>
        <a:bodyPr/>
        <a:lstStyle/>
        <a:p>
          <a:endParaRPr lang="en-US"/>
        </a:p>
      </dgm:t>
    </dgm:pt>
    <dgm:pt modelId="{B0A306D0-6EA3-4C7E-BF34-6C4A01B354F2}">
      <dgm:prSet phldrT="[Text]"/>
      <dgm:spPr>
        <a:xfrm>
          <a:off x="253205" y="1730855"/>
          <a:ext cx="2201619" cy="942423"/>
        </a:xfrm>
        <a:prstGeom prst="roundRect">
          <a:avLst>
            <a:gd name="adj" fmla="val 10000"/>
          </a:avLst>
        </a:prstGeom>
        <a:solidFill>
          <a:srgbClr val="88A81D">
            <a:alpha val="90000"/>
          </a:srgbClr>
        </a:solidFill>
        <a:ln w="9525" cap="flat" cmpd="sng" algn="ctr">
          <a:solidFill>
            <a:srgbClr val="88A81D"/>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gm:spPr>
      <dgm:t>
        <a:bodyPr/>
        <a:lstStyle/>
        <a:p>
          <a:r>
            <a:rPr lang="en-US" i="0" dirty="0">
              <a:solidFill>
                <a:schemeClr val="bg1"/>
              </a:solidFill>
              <a:latin typeface="Calibri"/>
              <a:ea typeface="+mn-ea"/>
              <a:cs typeface="+mn-cs"/>
            </a:rPr>
            <a:t>If it can be reliably estimated</a:t>
          </a:r>
        </a:p>
      </dgm:t>
    </dgm:pt>
    <dgm:pt modelId="{9161DCCB-503B-4342-B174-003C0032410C}" type="parTrans" cxnId="{3E8A58CF-49C7-4C7E-91CD-E14CB918688D}">
      <dgm:prSet/>
      <dgm:spPr>
        <a:xfrm>
          <a:off x="1189112" y="1142562"/>
          <a:ext cx="1565407" cy="431634"/>
        </a:xfrm>
        <a:custGeom>
          <a:avLst/>
          <a:gdLst/>
          <a:ahLst/>
          <a:cxnLst/>
          <a:rect l="0" t="0" r="0" b="0"/>
          <a:pathLst>
            <a:path>
              <a:moveTo>
                <a:pt x="1565407" y="0"/>
              </a:moveTo>
              <a:lnTo>
                <a:pt x="1565407" y="294146"/>
              </a:lnTo>
              <a:lnTo>
                <a:pt x="0" y="294146"/>
              </a:lnTo>
              <a:lnTo>
                <a:pt x="0" y="431634"/>
              </a:lnTo>
            </a:path>
          </a:pathLst>
        </a:custGeom>
        <a:noFill/>
        <a:ln w="25400" cap="flat" cmpd="sng" algn="ctr">
          <a:solidFill>
            <a:srgbClr val="88A81D"/>
          </a:solidFill>
          <a:prstDash val="solid"/>
        </a:ln>
        <a:effectLst/>
        <a:scene3d>
          <a:camera prst="orthographicFront"/>
          <a:lightRig rig="flat" dir="t"/>
        </a:scene3d>
        <a:sp3d prstMaterial="matte"/>
      </dgm:spPr>
      <dgm:t>
        <a:bodyPr/>
        <a:lstStyle/>
        <a:p>
          <a:endParaRPr lang="en-US"/>
        </a:p>
      </dgm:t>
    </dgm:pt>
    <dgm:pt modelId="{B51EA342-403D-40D2-A8D8-6A83A685E975}" type="sibTrans" cxnId="{3E8A58CF-49C7-4C7E-91CD-E14CB918688D}">
      <dgm:prSet/>
      <dgm:spPr/>
      <dgm:t>
        <a:bodyPr/>
        <a:lstStyle/>
        <a:p>
          <a:endParaRPr lang="en-US"/>
        </a:p>
      </dgm:t>
    </dgm:pt>
    <dgm:pt modelId="{80FC8F28-3F2B-446F-87AF-676B07264F97}">
      <dgm:prSet phldrT="[Text]"/>
      <dgm:spPr>
        <a:xfrm>
          <a:off x="226922" y="3105701"/>
          <a:ext cx="2348102" cy="942423"/>
        </a:xfrm>
        <a:prstGeom prst="roundRect">
          <a:avLst>
            <a:gd name="adj" fmla="val 10000"/>
          </a:avLst>
        </a:prstGeom>
        <a:solidFill>
          <a:srgbClr val="88A81D">
            <a:alpha val="90000"/>
          </a:srgbClr>
        </a:solidFill>
        <a:ln w="9525" cap="flat" cmpd="sng" algn="ctr">
          <a:solidFill>
            <a:srgbClr val="88A81D"/>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gm:spPr>
      <dgm:t>
        <a:bodyPr/>
        <a:lstStyle/>
        <a:p>
          <a:r>
            <a:rPr lang="en-US" dirty="0">
              <a:solidFill>
                <a:schemeClr val="bg1"/>
              </a:solidFill>
              <a:latin typeface="Calibri"/>
              <a:ea typeface="+mn-ea"/>
              <a:cs typeface="+mn-cs"/>
            </a:rPr>
            <a:t>Apply PCM</a:t>
          </a:r>
        </a:p>
      </dgm:t>
    </dgm:pt>
    <dgm:pt modelId="{E9BA17D7-7A3B-42E1-ABF3-C8BFB70265A0}" type="parTrans" cxnId="{5E689F7F-33DD-4561-A54B-0073EBA90F1A}">
      <dgm:prSet/>
      <dgm:spPr>
        <a:xfrm>
          <a:off x="1143392" y="2516620"/>
          <a:ext cx="91440" cy="432423"/>
        </a:xfrm>
        <a:custGeom>
          <a:avLst/>
          <a:gdLst/>
          <a:ahLst/>
          <a:cxnLst/>
          <a:rect l="0" t="0" r="0" b="0"/>
          <a:pathLst>
            <a:path>
              <a:moveTo>
                <a:pt x="45720" y="0"/>
              </a:moveTo>
              <a:lnTo>
                <a:pt x="45720" y="294935"/>
              </a:lnTo>
              <a:lnTo>
                <a:pt x="92677" y="294935"/>
              </a:lnTo>
              <a:lnTo>
                <a:pt x="92677" y="432423"/>
              </a:lnTo>
            </a:path>
          </a:pathLst>
        </a:custGeom>
        <a:noFill/>
        <a:ln w="25400" cap="flat" cmpd="sng" algn="ctr">
          <a:solidFill>
            <a:srgbClr val="88A81D"/>
          </a:solidFill>
          <a:prstDash val="solid"/>
        </a:ln>
        <a:effectLst/>
        <a:scene3d>
          <a:camera prst="orthographicFront"/>
          <a:lightRig rig="flat" dir="t"/>
        </a:scene3d>
        <a:sp3d prstMaterial="matte"/>
      </dgm:spPr>
      <dgm:t>
        <a:bodyPr/>
        <a:lstStyle/>
        <a:p>
          <a:endParaRPr lang="en-US"/>
        </a:p>
      </dgm:t>
    </dgm:pt>
    <dgm:pt modelId="{FBA5DD5E-E165-461B-BB82-A6FBF52F51FF}" type="sibTrans" cxnId="{5E689F7F-33DD-4561-A54B-0073EBA90F1A}">
      <dgm:prSet/>
      <dgm:spPr/>
      <dgm:t>
        <a:bodyPr/>
        <a:lstStyle/>
        <a:p>
          <a:endParaRPr lang="en-US"/>
        </a:p>
      </dgm:t>
    </dgm:pt>
    <dgm:pt modelId="{7CED6CE4-8E4B-4130-A1FE-E0218E92B002}">
      <dgm:prSet phldrT="[Text]"/>
      <dgm:spPr>
        <a:xfrm>
          <a:off x="3092255" y="1730855"/>
          <a:ext cx="2232563" cy="942423"/>
        </a:xfrm>
        <a:prstGeom prst="roundRect">
          <a:avLst>
            <a:gd name="adj" fmla="val 10000"/>
          </a:avLst>
        </a:prstGeom>
        <a:solidFill>
          <a:srgbClr val="88A81D">
            <a:alpha val="90000"/>
          </a:srgbClr>
        </a:solidFill>
        <a:ln w="9525" cap="flat" cmpd="sng" algn="ctr">
          <a:solidFill>
            <a:srgbClr val="88A81D"/>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gm:spPr>
      <dgm:t>
        <a:bodyPr/>
        <a:lstStyle/>
        <a:p>
          <a:r>
            <a:rPr lang="en-US" dirty="0">
              <a:solidFill>
                <a:schemeClr val="bg1"/>
              </a:solidFill>
              <a:latin typeface="Calibri"/>
              <a:ea typeface="+mn-ea"/>
              <a:cs typeface="+mn-cs"/>
            </a:rPr>
            <a:t>If it can't be reliably estimated</a:t>
          </a:r>
        </a:p>
      </dgm:t>
    </dgm:pt>
    <dgm:pt modelId="{A748AFE7-E8D6-4C35-AF9F-06B7DE275B95}" type="parTrans" cxnId="{EB070F5F-1336-4DCE-86A1-FD086B71ED8F}">
      <dgm:prSet/>
      <dgm:spPr>
        <a:xfrm>
          <a:off x="2754519" y="1142562"/>
          <a:ext cx="1289113" cy="431634"/>
        </a:xfrm>
        <a:custGeom>
          <a:avLst/>
          <a:gdLst/>
          <a:ahLst/>
          <a:cxnLst/>
          <a:rect l="0" t="0" r="0" b="0"/>
          <a:pathLst>
            <a:path>
              <a:moveTo>
                <a:pt x="0" y="0"/>
              </a:moveTo>
              <a:lnTo>
                <a:pt x="0" y="294146"/>
              </a:lnTo>
              <a:lnTo>
                <a:pt x="1289113" y="294146"/>
              </a:lnTo>
              <a:lnTo>
                <a:pt x="1289113" y="431634"/>
              </a:lnTo>
            </a:path>
          </a:pathLst>
        </a:custGeom>
        <a:noFill/>
        <a:ln w="25400" cap="flat" cmpd="sng" algn="ctr">
          <a:solidFill>
            <a:srgbClr val="88A81D"/>
          </a:solidFill>
          <a:prstDash val="solid"/>
        </a:ln>
        <a:effectLst/>
        <a:scene3d>
          <a:camera prst="orthographicFront"/>
          <a:lightRig rig="flat" dir="t"/>
        </a:scene3d>
        <a:sp3d prstMaterial="matte"/>
      </dgm:spPr>
      <dgm:t>
        <a:bodyPr/>
        <a:lstStyle/>
        <a:p>
          <a:endParaRPr lang="en-US"/>
        </a:p>
      </dgm:t>
    </dgm:pt>
    <dgm:pt modelId="{7000EA34-39F2-4B66-9046-8B0085624282}" type="sibTrans" cxnId="{EB070F5F-1336-4DCE-86A1-FD086B71ED8F}">
      <dgm:prSet/>
      <dgm:spPr/>
      <dgm:t>
        <a:bodyPr/>
        <a:lstStyle/>
        <a:p>
          <a:endParaRPr lang="en-US"/>
        </a:p>
      </dgm:t>
    </dgm:pt>
    <dgm:pt modelId="{9B8D65FF-2B58-46E7-93C1-D552CB0FE8A8}">
      <dgm:prSet/>
      <dgm:spPr>
        <a:xfrm>
          <a:off x="3200158" y="3105701"/>
          <a:ext cx="2179683" cy="942423"/>
        </a:xfrm>
        <a:prstGeom prst="roundRect">
          <a:avLst>
            <a:gd name="adj" fmla="val 10000"/>
          </a:avLst>
        </a:prstGeom>
        <a:solidFill>
          <a:srgbClr val="88A81D">
            <a:alpha val="90000"/>
          </a:srgbClr>
        </a:solidFill>
        <a:ln w="9525" cap="flat" cmpd="sng" algn="ctr">
          <a:solidFill>
            <a:srgbClr val="88A81D"/>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gm:spPr>
      <dgm:t>
        <a:bodyPr/>
        <a:lstStyle/>
        <a:p>
          <a:r>
            <a:rPr lang="en-US" dirty="0" err="1">
              <a:solidFill>
                <a:schemeClr val="bg1"/>
              </a:solidFill>
              <a:latin typeface="Calibri"/>
              <a:ea typeface="+mn-ea"/>
              <a:cs typeface="+mn-cs"/>
            </a:rPr>
            <a:t>Recognise</a:t>
          </a:r>
          <a:r>
            <a:rPr lang="en-US" dirty="0">
              <a:solidFill>
                <a:schemeClr val="bg1"/>
              </a:solidFill>
              <a:latin typeface="Calibri"/>
              <a:ea typeface="+mn-ea"/>
              <a:cs typeface="+mn-cs"/>
            </a:rPr>
            <a:t> only to the extent of such contract costs incurred, the recovery of which is probable. </a:t>
          </a:r>
        </a:p>
      </dgm:t>
    </dgm:pt>
    <dgm:pt modelId="{B83F65BE-82CC-4845-8D36-5FAAFC4C62AE}" type="parTrans" cxnId="{7BD62B54-DC1B-4355-A3F9-4ACEACD708AE}">
      <dgm:prSet/>
      <dgm:spPr>
        <a:xfrm>
          <a:off x="3997913" y="2516620"/>
          <a:ext cx="91440" cy="432423"/>
        </a:xfrm>
        <a:custGeom>
          <a:avLst/>
          <a:gdLst/>
          <a:ahLst/>
          <a:cxnLst/>
          <a:rect l="0" t="0" r="0" b="0"/>
          <a:pathLst>
            <a:path>
              <a:moveTo>
                <a:pt x="45720" y="0"/>
              </a:moveTo>
              <a:lnTo>
                <a:pt x="45720" y="294935"/>
              </a:lnTo>
              <a:lnTo>
                <a:pt x="127183" y="294935"/>
              </a:lnTo>
              <a:lnTo>
                <a:pt x="127183" y="432423"/>
              </a:lnTo>
            </a:path>
          </a:pathLst>
        </a:custGeom>
        <a:noFill/>
        <a:ln w="25400" cap="flat" cmpd="sng" algn="ctr">
          <a:solidFill>
            <a:srgbClr val="88A81D"/>
          </a:solidFill>
          <a:prstDash val="solid"/>
        </a:ln>
        <a:effectLst/>
        <a:scene3d>
          <a:camera prst="orthographicFront"/>
          <a:lightRig rig="flat" dir="t"/>
        </a:scene3d>
        <a:sp3d prstMaterial="matte"/>
      </dgm:spPr>
      <dgm:t>
        <a:bodyPr/>
        <a:lstStyle/>
        <a:p>
          <a:endParaRPr lang="en-US"/>
        </a:p>
      </dgm:t>
    </dgm:pt>
    <dgm:pt modelId="{5895FD68-456B-476D-832D-F2035F7EC065}" type="sibTrans" cxnId="{7BD62B54-DC1B-4355-A3F9-4ACEACD708AE}">
      <dgm:prSet/>
      <dgm:spPr/>
      <dgm:t>
        <a:bodyPr/>
        <a:lstStyle/>
        <a:p>
          <a:endParaRPr lang="en-US"/>
        </a:p>
      </dgm:t>
    </dgm:pt>
    <dgm:pt modelId="{F2C13836-06E3-454E-8BD4-D865579E1820}" type="pres">
      <dgm:prSet presAssocID="{85617DF3-0580-4CB4-80F7-3881134F644D}" presName="hierChild1" presStyleCnt="0">
        <dgm:presLayoutVars>
          <dgm:chPref val="1"/>
          <dgm:dir/>
          <dgm:animOne val="branch"/>
          <dgm:animLvl val="lvl"/>
          <dgm:resizeHandles/>
        </dgm:presLayoutVars>
      </dgm:prSet>
      <dgm:spPr/>
      <dgm:t>
        <a:bodyPr/>
        <a:lstStyle/>
        <a:p>
          <a:endParaRPr lang="en-US"/>
        </a:p>
      </dgm:t>
    </dgm:pt>
    <dgm:pt modelId="{D4B4155D-E3DC-45D4-9F24-2B693433736F}" type="pres">
      <dgm:prSet presAssocID="{BD3B886C-5D03-4138-8DF0-9235D1175E17}" presName="hierRoot1" presStyleCnt="0"/>
      <dgm:spPr/>
    </dgm:pt>
    <dgm:pt modelId="{787F82B0-245C-429B-889A-98471297AD73}" type="pres">
      <dgm:prSet presAssocID="{BD3B886C-5D03-4138-8DF0-9235D1175E17}" presName="composite" presStyleCnt="0"/>
      <dgm:spPr/>
    </dgm:pt>
    <dgm:pt modelId="{10E1BAEC-AA7B-4143-9B59-688E20A36143}" type="pres">
      <dgm:prSet presAssocID="{BD3B886C-5D03-4138-8DF0-9235D1175E17}" presName="background" presStyleLbl="node0" presStyleIdx="0" presStyleCnt="1"/>
      <dgm:spPr>
        <a:xfrm>
          <a:off x="1482544" y="788"/>
          <a:ext cx="2543948" cy="1141773"/>
        </a:xfrm>
        <a:prstGeom prst="roundRect">
          <a:avLst>
            <a:gd name="adj" fmla="val 10000"/>
          </a:avLst>
        </a:prstGeom>
        <a:gradFill rotWithShape="0">
          <a:gsLst>
            <a:gs pos="0">
              <a:sysClr val="window" lastClr="FFFFFF">
                <a:hueOff val="0"/>
                <a:satOff val="0"/>
                <a:lumOff val="0"/>
                <a:alphaOff val="0"/>
                <a:shade val="51000"/>
                <a:satMod val="130000"/>
              </a:sysClr>
            </a:gs>
            <a:gs pos="80000">
              <a:sysClr val="window" lastClr="FFFFFF">
                <a:hueOff val="0"/>
                <a:satOff val="0"/>
                <a:lumOff val="0"/>
                <a:alphaOff val="0"/>
                <a:shade val="93000"/>
                <a:satMod val="130000"/>
              </a:sysClr>
            </a:gs>
            <a:gs pos="100000">
              <a:sysClr val="window" lastClr="FFFFFF">
                <a:hueOff val="0"/>
                <a:satOff val="0"/>
                <a:lumOff val="0"/>
                <a:alphaOff val="0"/>
                <a:shade val="94000"/>
                <a:satMod val="135000"/>
              </a:sys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gm:spPr>
      <dgm:t>
        <a:bodyPr/>
        <a:lstStyle/>
        <a:p>
          <a:endParaRPr lang="en-US"/>
        </a:p>
      </dgm:t>
    </dgm:pt>
    <dgm:pt modelId="{6218CB08-2B14-40A4-A2F5-3C8E1C84738F}" type="pres">
      <dgm:prSet presAssocID="{BD3B886C-5D03-4138-8DF0-9235D1175E17}" presName="text" presStyleLbl="fgAcc0" presStyleIdx="0" presStyleCnt="1" custScaleX="171410" custScaleY="121153">
        <dgm:presLayoutVars>
          <dgm:chPref val="3"/>
        </dgm:presLayoutVars>
      </dgm:prSet>
      <dgm:spPr/>
      <dgm:t>
        <a:bodyPr/>
        <a:lstStyle/>
        <a:p>
          <a:endParaRPr lang="en-US"/>
        </a:p>
      </dgm:t>
    </dgm:pt>
    <dgm:pt modelId="{088D4876-5A08-454C-9696-9FFA23C31D40}" type="pres">
      <dgm:prSet presAssocID="{BD3B886C-5D03-4138-8DF0-9235D1175E17}" presName="hierChild2" presStyleCnt="0"/>
      <dgm:spPr/>
    </dgm:pt>
    <dgm:pt modelId="{F619A52B-06D5-4DF9-98F7-9BB83F35B4B6}" type="pres">
      <dgm:prSet presAssocID="{9161DCCB-503B-4342-B174-003C0032410C}" presName="Name10" presStyleLbl="parChTrans1D2" presStyleIdx="0" presStyleCnt="2"/>
      <dgm:spPr/>
      <dgm:t>
        <a:bodyPr/>
        <a:lstStyle/>
        <a:p>
          <a:endParaRPr lang="en-US"/>
        </a:p>
      </dgm:t>
    </dgm:pt>
    <dgm:pt modelId="{BE4822D3-F763-4D7D-BD7F-FD95702A1CAF}" type="pres">
      <dgm:prSet presAssocID="{B0A306D0-6EA3-4C7E-BF34-6C4A01B354F2}" presName="hierRoot2" presStyleCnt="0"/>
      <dgm:spPr/>
    </dgm:pt>
    <dgm:pt modelId="{1B7CD745-97C8-4C8E-8156-B6B1762B282C}" type="pres">
      <dgm:prSet presAssocID="{B0A306D0-6EA3-4C7E-BF34-6C4A01B354F2}" presName="composite2" presStyleCnt="0"/>
      <dgm:spPr/>
    </dgm:pt>
    <dgm:pt modelId="{4920A6AB-D3AE-48AA-8931-AB8E0738BFE3}" type="pres">
      <dgm:prSet presAssocID="{B0A306D0-6EA3-4C7E-BF34-6C4A01B354F2}" presName="background2" presStyleLbl="node2" presStyleIdx="0" presStyleCnt="2"/>
      <dgm:spPr>
        <a:xfrm>
          <a:off x="88302" y="1574197"/>
          <a:ext cx="2201619" cy="942423"/>
        </a:xfrm>
        <a:prstGeom prst="roundRect">
          <a:avLst>
            <a:gd name="adj" fmla="val 10000"/>
          </a:avLst>
        </a:prstGeom>
        <a:gradFill rotWithShape="0">
          <a:gsLst>
            <a:gs pos="0">
              <a:sysClr val="window" lastClr="FFFFFF">
                <a:hueOff val="0"/>
                <a:satOff val="0"/>
                <a:lumOff val="0"/>
                <a:alphaOff val="0"/>
                <a:shade val="51000"/>
                <a:satMod val="130000"/>
              </a:sysClr>
            </a:gs>
            <a:gs pos="80000">
              <a:sysClr val="window" lastClr="FFFFFF">
                <a:hueOff val="0"/>
                <a:satOff val="0"/>
                <a:lumOff val="0"/>
                <a:alphaOff val="0"/>
                <a:shade val="93000"/>
                <a:satMod val="130000"/>
              </a:sysClr>
            </a:gs>
            <a:gs pos="100000">
              <a:sysClr val="window" lastClr="FFFFFF">
                <a:hueOff val="0"/>
                <a:satOff val="0"/>
                <a:lumOff val="0"/>
                <a:alphaOff val="0"/>
                <a:shade val="94000"/>
                <a:satMod val="135000"/>
              </a:sys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gm:spPr>
      <dgm:t>
        <a:bodyPr/>
        <a:lstStyle/>
        <a:p>
          <a:endParaRPr lang="en-US"/>
        </a:p>
      </dgm:t>
    </dgm:pt>
    <dgm:pt modelId="{2085DD3B-98B7-46DA-A063-4DBF910E9E22}" type="pres">
      <dgm:prSet presAssocID="{B0A306D0-6EA3-4C7E-BF34-6C4A01B354F2}" presName="text2" presStyleLbl="fgAcc2" presStyleIdx="0" presStyleCnt="2" custScaleX="148344" custLinFactNeighborX="-17574">
        <dgm:presLayoutVars>
          <dgm:chPref val="3"/>
        </dgm:presLayoutVars>
      </dgm:prSet>
      <dgm:spPr/>
      <dgm:t>
        <a:bodyPr/>
        <a:lstStyle/>
        <a:p>
          <a:endParaRPr lang="en-US"/>
        </a:p>
      </dgm:t>
    </dgm:pt>
    <dgm:pt modelId="{7C916398-4580-46E4-A762-95D7AAD09CF9}" type="pres">
      <dgm:prSet presAssocID="{B0A306D0-6EA3-4C7E-BF34-6C4A01B354F2}" presName="hierChild3" presStyleCnt="0"/>
      <dgm:spPr/>
    </dgm:pt>
    <dgm:pt modelId="{7030157E-FE62-44C3-BEFF-432550C49AF6}" type="pres">
      <dgm:prSet presAssocID="{E9BA17D7-7A3B-42E1-ABF3-C8BFB70265A0}" presName="Name17" presStyleLbl="parChTrans1D3" presStyleIdx="0" presStyleCnt="2"/>
      <dgm:spPr/>
      <dgm:t>
        <a:bodyPr/>
        <a:lstStyle/>
        <a:p>
          <a:endParaRPr lang="en-US"/>
        </a:p>
      </dgm:t>
    </dgm:pt>
    <dgm:pt modelId="{F5F7ACED-2888-42E4-B821-607C4F448914}" type="pres">
      <dgm:prSet presAssocID="{80FC8F28-3F2B-446F-87AF-676B07264F97}" presName="hierRoot3" presStyleCnt="0"/>
      <dgm:spPr/>
    </dgm:pt>
    <dgm:pt modelId="{8A9C870B-5E39-4B2C-80DB-EBE81056F4FA}" type="pres">
      <dgm:prSet presAssocID="{80FC8F28-3F2B-446F-87AF-676B07264F97}" presName="composite3" presStyleCnt="0"/>
      <dgm:spPr/>
    </dgm:pt>
    <dgm:pt modelId="{3577B837-0CA7-49E3-9DFF-362BFC983343}" type="pres">
      <dgm:prSet presAssocID="{80FC8F28-3F2B-446F-87AF-676B07264F97}" presName="background3" presStyleLbl="node3" presStyleIdx="0" presStyleCnt="2"/>
      <dgm:spPr>
        <a:xfrm>
          <a:off x="62018" y="2949043"/>
          <a:ext cx="2348102" cy="942423"/>
        </a:xfrm>
        <a:prstGeom prst="roundRect">
          <a:avLst>
            <a:gd name="adj" fmla="val 10000"/>
          </a:avLst>
        </a:prstGeom>
        <a:gradFill rotWithShape="0">
          <a:gsLst>
            <a:gs pos="0">
              <a:sysClr val="window" lastClr="FFFFFF">
                <a:hueOff val="0"/>
                <a:satOff val="0"/>
                <a:lumOff val="0"/>
                <a:alphaOff val="0"/>
                <a:shade val="51000"/>
                <a:satMod val="130000"/>
              </a:sysClr>
            </a:gs>
            <a:gs pos="80000">
              <a:sysClr val="window" lastClr="FFFFFF">
                <a:hueOff val="0"/>
                <a:satOff val="0"/>
                <a:lumOff val="0"/>
                <a:alphaOff val="0"/>
                <a:shade val="93000"/>
                <a:satMod val="130000"/>
              </a:sysClr>
            </a:gs>
            <a:gs pos="100000">
              <a:sysClr val="window" lastClr="FFFFFF">
                <a:hueOff val="0"/>
                <a:satOff val="0"/>
                <a:lumOff val="0"/>
                <a:alphaOff val="0"/>
                <a:shade val="94000"/>
                <a:satMod val="135000"/>
              </a:sys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gm:spPr>
      <dgm:t>
        <a:bodyPr/>
        <a:lstStyle/>
        <a:p>
          <a:endParaRPr lang="en-US"/>
        </a:p>
      </dgm:t>
    </dgm:pt>
    <dgm:pt modelId="{8FCEEE50-8EAA-4CA7-BD27-8B2B747A73A4}" type="pres">
      <dgm:prSet presAssocID="{80FC8F28-3F2B-446F-87AF-676B07264F97}" presName="text3" presStyleLbl="fgAcc3" presStyleIdx="0" presStyleCnt="2" custScaleX="158214" custLinFactNeighborX="-14410" custLinFactNeighborY="347">
        <dgm:presLayoutVars>
          <dgm:chPref val="3"/>
        </dgm:presLayoutVars>
      </dgm:prSet>
      <dgm:spPr/>
      <dgm:t>
        <a:bodyPr/>
        <a:lstStyle/>
        <a:p>
          <a:endParaRPr lang="en-US"/>
        </a:p>
      </dgm:t>
    </dgm:pt>
    <dgm:pt modelId="{702955F3-ED38-4068-9138-BEDC0320970C}" type="pres">
      <dgm:prSet presAssocID="{80FC8F28-3F2B-446F-87AF-676B07264F97}" presName="hierChild4" presStyleCnt="0"/>
      <dgm:spPr/>
    </dgm:pt>
    <dgm:pt modelId="{BF743268-FEA5-4E91-B0DE-BA2FDD54FF25}" type="pres">
      <dgm:prSet presAssocID="{A748AFE7-E8D6-4C35-AF9F-06B7DE275B95}" presName="Name10" presStyleLbl="parChTrans1D2" presStyleIdx="1" presStyleCnt="2"/>
      <dgm:spPr/>
      <dgm:t>
        <a:bodyPr/>
        <a:lstStyle/>
        <a:p>
          <a:endParaRPr lang="en-US"/>
        </a:p>
      </dgm:t>
    </dgm:pt>
    <dgm:pt modelId="{1C27063D-0C37-4875-AC6E-42DFB8E2C97E}" type="pres">
      <dgm:prSet presAssocID="{7CED6CE4-8E4B-4130-A1FE-E0218E92B002}" presName="hierRoot2" presStyleCnt="0"/>
      <dgm:spPr/>
    </dgm:pt>
    <dgm:pt modelId="{ADF65A85-4090-4987-B10B-0440CAA425D7}" type="pres">
      <dgm:prSet presAssocID="{7CED6CE4-8E4B-4130-A1FE-E0218E92B002}" presName="composite2" presStyleCnt="0"/>
      <dgm:spPr/>
    </dgm:pt>
    <dgm:pt modelId="{4E079E8A-C062-4A2B-A8F0-B755621FC665}" type="pres">
      <dgm:prSet presAssocID="{7CED6CE4-8E4B-4130-A1FE-E0218E92B002}" presName="background2" presStyleLbl="node2" presStyleIdx="1" presStyleCnt="2"/>
      <dgm:spPr>
        <a:xfrm>
          <a:off x="2927351" y="1574197"/>
          <a:ext cx="2232563" cy="942423"/>
        </a:xfrm>
        <a:prstGeom prst="roundRect">
          <a:avLst>
            <a:gd name="adj" fmla="val 10000"/>
          </a:avLst>
        </a:prstGeom>
        <a:gradFill rotWithShape="0">
          <a:gsLst>
            <a:gs pos="0">
              <a:sysClr val="window" lastClr="FFFFFF">
                <a:hueOff val="0"/>
                <a:satOff val="0"/>
                <a:lumOff val="0"/>
                <a:alphaOff val="0"/>
                <a:shade val="51000"/>
                <a:satMod val="130000"/>
              </a:sysClr>
            </a:gs>
            <a:gs pos="80000">
              <a:sysClr val="window" lastClr="FFFFFF">
                <a:hueOff val="0"/>
                <a:satOff val="0"/>
                <a:lumOff val="0"/>
                <a:alphaOff val="0"/>
                <a:shade val="93000"/>
                <a:satMod val="130000"/>
              </a:sysClr>
            </a:gs>
            <a:gs pos="100000">
              <a:sysClr val="window" lastClr="FFFFFF">
                <a:hueOff val="0"/>
                <a:satOff val="0"/>
                <a:lumOff val="0"/>
                <a:alphaOff val="0"/>
                <a:shade val="94000"/>
                <a:satMod val="135000"/>
              </a:sys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gm:spPr>
      <dgm:t>
        <a:bodyPr/>
        <a:lstStyle/>
        <a:p>
          <a:endParaRPr lang="en-US"/>
        </a:p>
      </dgm:t>
    </dgm:pt>
    <dgm:pt modelId="{AFC9A37B-85DC-48B3-8FA7-90D14043DCD9}" type="pres">
      <dgm:prSet presAssocID="{7CED6CE4-8E4B-4130-A1FE-E0218E92B002}" presName="text2" presStyleLbl="fgAcc2" presStyleIdx="1" presStyleCnt="2" custScaleX="150429">
        <dgm:presLayoutVars>
          <dgm:chPref val="3"/>
        </dgm:presLayoutVars>
      </dgm:prSet>
      <dgm:spPr/>
      <dgm:t>
        <a:bodyPr/>
        <a:lstStyle/>
        <a:p>
          <a:endParaRPr lang="en-US"/>
        </a:p>
      </dgm:t>
    </dgm:pt>
    <dgm:pt modelId="{93CB1A30-37BF-4EFA-B2C9-43E92DA1550E}" type="pres">
      <dgm:prSet presAssocID="{7CED6CE4-8E4B-4130-A1FE-E0218E92B002}" presName="hierChild3" presStyleCnt="0"/>
      <dgm:spPr/>
    </dgm:pt>
    <dgm:pt modelId="{7A0B43C4-7446-4B6F-A797-BC63B341EC71}" type="pres">
      <dgm:prSet presAssocID="{B83F65BE-82CC-4845-8D36-5FAAFC4C62AE}" presName="Name17" presStyleLbl="parChTrans1D3" presStyleIdx="1" presStyleCnt="2"/>
      <dgm:spPr/>
      <dgm:t>
        <a:bodyPr/>
        <a:lstStyle/>
        <a:p>
          <a:endParaRPr lang="en-US"/>
        </a:p>
      </dgm:t>
    </dgm:pt>
    <dgm:pt modelId="{227E7A0C-FF0F-4723-A7D2-059A359B4B7F}" type="pres">
      <dgm:prSet presAssocID="{9B8D65FF-2B58-46E7-93C1-D552CB0FE8A8}" presName="hierRoot3" presStyleCnt="0"/>
      <dgm:spPr/>
    </dgm:pt>
    <dgm:pt modelId="{DCEF3098-DD7A-4B4E-83E5-425548E31335}" type="pres">
      <dgm:prSet presAssocID="{9B8D65FF-2B58-46E7-93C1-D552CB0FE8A8}" presName="composite3" presStyleCnt="0"/>
      <dgm:spPr/>
    </dgm:pt>
    <dgm:pt modelId="{87DB9D54-E037-4F5E-9A20-DCF61B9C97CC}" type="pres">
      <dgm:prSet presAssocID="{9B8D65FF-2B58-46E7-93C1-D552CB0FE8A8}" presName="background3" presStyleLbl="node3" presStyleIdx="1" presStyleCnt="2"/>
      <dgm:spPr>
        <a:xfrm>
          <a:off x="3035255" y="2949043"/>
          <a:ext cx="2179683" cy="942423"/>
        </a:xfrm>
        <a:prstGeom prst="roundRect">
          <a:avLst>
            <a:gd name="adj" fmla="val 10000"/>
          </a:avLst>
        </a:prstGeom>
        <a:gradFill rotWithShape="0">
          <a:gsLst>
            <a:gs pos="0">
              <a:sysClr val="window" lastClr="FFFFFF">
                <a:hueOff val="0"/>
                <a:satOff val="0"/>
                <a:lumOff val="0"/>
                <a:alphaOff val="0"/>
                <a:shade val="51000"/>
                <a:satMod val="130000"/>
              </a:sysClr>
            </a:gs>
            <a:gs pos="80000">
              <a:sysClr val="window" lastClr="FFFFFF">
                <a:hueOff val="0"/>
                <a:satOff val="0"/>
                <a:lumOff val="0"/>
                <a:alphaOff val="0"/>
                <a:shade val="93000"/>
                <a:satMod val="130000"/>
              </a:sysClr>
            </a:gs>
            <a:gs pos="100000">
              <a:sysClr val="window" lastClr="FFFFFF">
                <a:hueOff val="0"/>
                <a:satOff val="0"/>
                <a:lumOff val="0"/>
                <a:alphaOff val="0"/>
                <a:shade val="94000"/>
                <a:satMod val="135000"/>
              </a:sys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gm:spPr>
      <dgm:t>
        <a:bodyPr/>
        <a:lstStyle/>
        <a:p>
          <a:endParaRPr lang="en-US"/>
        </a:p>
      </dgm:t>
    </dgm:pt>
    <dgm:pt modelId="{2A2C9779-C96D-4939-92F7-D465F3CCB497}" type="pres">
      <dgm:prSet presAssocID="{9B8D65FF-2B58-46E7-93C1-D552CB0FE8A8}" presName="text3" presStyleLbl="fgAcc3" presStyleIdx="1" presStyleCnt="2" custScaleX="146866" custLinFactNeighborX="5489" custLinFactNeighborY="347">
        <dgm:presLayoutVars>
          <dgm:chPref val="3"/>
        </dgm:presLayoutVars>
      </dgm:prSet>
      <dgm:spPr/>
      <dgm:t>
        <a:bodyPr/>
        <a:lstStyle/>
        <a:p>
          <a:endParaRPr lang="en-US"/>
        </a:p>
      </dgm:t>
    </dgm:pt>
    <dgm:pt modelId="{CABDE744-8F58-4E93-B4F1-5DC253E8B850}" type="pres">
      <dgm:prSet presAssocID="{9B8D65FF-2B58-46E7-93C1-D552CB0FE8A8}" presName="hierChild4" presStyleCnt="0"/>
      <dgm:spPr/>
    </dgm:pt>
  </dgm:ptLst>
  <dgm:cxnLst>
    <dgm:cxn modelId="{4149EBB4-E7F6-446E-B028-FB1E078FF2D1}" type="presOf" srcId="{BD3B886C-5D03-4138-8DF0-9235D1175E17}" destId="{6218CB08-2B14-40A4-A2F5-3C8E1C84738F}" srcOrd="0" destOrd="0" presId="urn:microsoft.com/office/officeart/2005/8/layout/hierarchy1"/>
    <dgm:cxn modelId="{3E8A58CF-49C7-4C7E-91CD-E14CB918688D}" srcId="{BD3B886C-5D03-4138-8DF0-9235D1175E17}" destId="{B0A306D0-6EA3-4C7E-BF34-6C4A01B354F2}" srcOrd="0" destOrd="0" parTransId="{9161DCCB-503B-4342-B174-003C0032410C}" sibTransId="{B51EA342-403D-40D2-A8D8-6A83A685E975}"/>
    <dgm:cxn modelId="{2F96BC78-8F72-4765-B4EE-906474B2C9C7}" type="presOf" srcId="{B83F65BE-82CC-4845-8D36-5FAAFC4C62AE}" destId="{7A0B43C4-7446-4B6F-A797-BC63B341EC71}" srcOrd="0" destOrd="0" presId="urn:microsoft.com/office/officeart/2005/8/layout/hierarchy1"/>
    <dgm:cxn modelId="{3212EA75-4B66-47F4-B892-AFE6BB0A89F9}" type="presOf" srcId="{B0A306D0-6EA3-4C7E-BF34-6C4A01B354F2}" destId="{2085DD3B-98B7-46DA-A063-4DBF910E9E22}" srcOrd="0" destOrd="0" presId="urn:microsoft.com/office/officeart/2005/8/layout/hierarchy1"/>
    <dgm:cxn modelId="{D5B78F56-E766-4A95-9CBB-AFA9CBE13B3D}" type="presOf" srcId="{9B8D65FF-2B58-46E7-93C1-D552CB0FE8A8}" destId="{2A2C9779-C96D-4939-92F7-D465F3CCB497}" srcOrd="0" destOrd="0" presId="urn:microsoft.com/office/officeart/2005/8/layout/hierarchy1"/>
    <dgm:cxn modelId="{5E689F7F-33DD-4561-A54B-0073EBA90F1A}" srcId="{B0A306D0-6EA3-4C7E-BF34-6C4A01B354F2}" destId="{80FC8F28-3F2B-446F-87AF-676B07264F97}" srcOrd="0" destOrd="0" parTransId="{E9BA17D7-7A3B-42E1-ABF3-C8BFB70265A0}" sibTransId="{FBA5DD5E-E165-461B-BB82-A6FBF52F51FF}"/>
    <dgm:cxn modelId="{B42D7792-D0EA-4A86-9764-25A8BCF06AC8}" srcId="{85617DF3-0580-4CB4-80F7-3881134F644D}" destId="{BD3B886C-5D03-4138-8DF0-9235D1175E17}" srcOrd="0" destOrd="0" parTransId="{6026AA80-CF45-4CFB-8CCF-18C902C6CB1A}" sibTransId="{C3A00395-A809-4513-BF45-C12732C4569F}"/>
    <dgm:cxn modelId="{7BD62B54-DC1B-4355-A3F9-4ACEACD708AE}" srcId="{7CED6CE4-8E4B-4130-A1FE-E0218E92B002}" destId="{9B8D65FF-2B58-46E7-93C1-D552CB0FE8A8}" srcOrd="0" destOrd="0" parTransId="{B83F65BE-82CC-4845-8D36-5FAAFC4C62AE}" sibTransId="{5895FD68-456B-476D-832D-F2035F7EC065}"/>
    <dgm:cxn modelId="{3CDB62FB-EA2B-4662-8D61-053D7157C2F2}" type="presOf" srcId="{85617DF3-0580-4CB4-80F7-3881134F644D}" destId="{F2C13836-06E3-454E-8BD4-D865579E1820}" srcOrd="0" destOrd="0" presId="urn:microsoft.com/office/officeart/2005/8/layout/hierarchy1"/>
    <dgm:cxn modelId="{6EB2E0BF-5A66-4435-BB63-D6CD19C97F40}" type="presOf" srcId="{9161DCCB-503B-4342-B174-003C0032410C}" destId="{F619A52B-06D5-4DF9-98F7-9BB83F35B4B6}" srcOrd="0" destOrd="0" presId="urn:microsoft.com/office/officeart/2005/8/layout/hierarchy1"/>
    <dgm:cxn modelId="{EB070F5F-1336-4DCE-86A1-FD086B71ED8F}" srcId="{BD3B886C-5D03-4138-8DF0-9235D1175E17}" destId="{7CED6CE4-8E4B-4130-A1FE-E0218E92B002}" srcOrd="1" destOrd="0" parTransId="{A748AFE7-E8D6-4C35-AF9F-06B7DE275B95}" sibTransId="{7000EA34-39F2-4B66-9046-8B0085624282}"/>
    <dgm:cxn modelId="{F7405DA1-7CFA-47C3-9623-CF62DD38F43C}" type="presOf" srcId="{E9BA17D7-7A3B-42E1-ABF3-C8BFB70265A0}" destId="{7030157E-FE62-44C3-BEFF-432550C49AF6}" srcOrd="0" destOrd="0" presId="urn:microsoft.com/office/officeart/2005/8/layout/hierarchy1"/>
    <dgm:cxn modelId="{A7EA2DFA-78AA-457F-BE4D-B1FC868B3DAA}" type="presOf" srcId="{7CED6CE4-8E4B-4130-A1FE-E0218E92B002}" destId="{AFC9A37B-85DC-48B3-8FA7-90D14043DCD9}" srcOrd="0" destOrd="0" presId="urn:microsoft.com/office/officeart/2005/8/layout/hierarchy1"/>
    <dgm:cxn modelId="{C3E34591-8219-43B6-A790-9C6342730988}" type="presOf" srcId="{80FC8F28-3F2B-446F-87AF-676B07264F97}" destId="{8FCEEE50-8EAA-4CA7-BD27-8B2B747A73A4}" srcOrd="0" destOrd="0" presId="urn:microsoft.com/office/officeart/2005/8/layout/hierarchy1"/>
    <dgm:cxn modelId="{DDBEA511-FC0A-4913-9724-4EA7687D5879}" type="presOf" srcId="{A748AFE7-E8D6-4C35-AF9F-06B7DE275B95}" destId="{BF743268-FEA5-4E91-B0DE-BA2FDD54FF25}" srcOrd="0" destOrd="0" presId="urn:microsoft.com/office/officeart/2005/8/layout/hierarchy1"/>
    <dgm:cxn modelId="{FF52CC37-6124-44E0-96B5-5D9EF605F0CE}" type="presParOf" srcId="{F2C13836-06E3-454E-8BD4-D865579E1820}" destId="{D4B4155D-E3DC-45D4-9F24-2B693433736F}" srcOrd="0" destOrd="0" presId="urn:microsoft.com/office/officeart/2005/8/layout/hierarchy1"/>
    <dgm:cxn modelId="{A5FFFBB3-A847-453A-94F4-96B83DC3A82B}" type="presParOf" srcId="{D4B4155D-E3DC-45D4-9F24-2B693433736F}" destId="{787F82B0-245C-429B-889A-98471297AD73}" srcOrd="0" destOrd="0" presId="urn:microsoft.com/office/officeart/2005/8/layout/hierarchy1"/>
    <dgm:cxn modelId="{8799DDA7-05AD-4C02-9BF0-379D7B5A31D6}" type="presParOf" srcId="{787F82B0-245C-429B-889A-98471297AD73}" destId="{10E1BAEC-AA7B-4143-9B59-688E20A36143}" srcOrd="0" destOrd="0" presId="urn:microsoft.com/office/officeart/2005/8/layout/hierarchy1"/>
    <dgm:cxn modelId="{ED74F43A-D514-4459-8F24-79D2D76C70AD}" type="presParOf" srcId="{787F82B0-245C-429B-889A-98471297AD73}" destId="{6218CB08-2B14-40A4-A2F5-3C8E1C84738F}" srcOrd="1" destOrd="0" presId="urn:microsoft.com/office/officeart/2005/8/layout/hierarchy1"/>
    <dgm:cxn modelId="{D91A0A5A-7B27-4222-A587-F855B4A9553E}" type="presParOf" srcId="{D4B4155D-E3DC-45D4-9F24-2B693433736F}" destId="{088D4876-5A08-454C-9696-9FFA23C31D40}" srcOrd="1" destOrd="0" presId="urn:microsoft.com/office/officeart/2005/8/layout/hierarchy1"/>
    <dgm:cxn modelId="{3D3DD983-A42F-4053-AF73-EADC9A0B5E35}" type="presParOf" srcId="{088D4876-5A08-454C-9696-9FFA23C31D40}" destId="{F619A52B-06D5-4DF9-98F7-9BB83F35B4B6}" srcOrd="0" destOrd="0" presId="urn:microsoft.com/office/officeart/2005/8/layout/hierarchy1"/>
    <dgm:cxn modelId="{40884333-A85A-42BD-9774-311EB154B7D3}" type="presParOf" srcId="{088D4876-5A08-454C-9696-9FFA23C31D40}" destId="{BE4822D3-F763-4D7D-BD7F-FD95702A1CAF}" srcOrd="1" destOrd="0" presId="urn:microsoft.com/office/officeart/2005/8/layout/hierarchy1"/>
    <dgm:cxn modelId="{A14E0D3C-3720-408B-898E-A4C2683D9A68}" type="presParOf" srcId="{BE4822D3-F763-4D7D-BD7F-FD95702A1CAF}" destId="{1B7CD745-97C8-4C8E-8156-B6B1762B282C}" srcOrd="0" destOrd="0" presId="urn:microsoft.com/office/officeart/2005/8/layout/hierarchy1"/>
    <dgm:cxn modelId="{6FCC5EAC-DAFD-416D-872B-BBCDB7EE9B1D}" type="presParOf" srcId="{1B7CD745-97C8-4C8E-8156-B6B1762B282C}" destId="{4920A6AB-D3AE-48AA-8931-AB8E0738BFE3}" srcOrd="0" destOrd="0" presId="urn:microsoft.com/office/officeart/2005/8/layout/hierarchy1"/>
    <dgm:cxn modelId="{210F9875-3D18-49F4-BA84-5CBB2C6A154B}" type="presParOf" srcId="{1B7CD745-97C8-4C8E-8156-B6B1762B282C}" destId="{2085DD3B-98B7-46DA-A063-4DBF910E9E22}" srcOrd="1" destOrd="0" presId="urn:microsoft.com/office/officeart/2005/8/layout/hierarchy1"/>
    <dgm:cxn modelId="{731EAA2D-70B9-4A5C-972F-A4D128FF6CA7}" type="presParOf" srcId="{BE4822D3-F763-4D7D-BD7F-FD95702A1CAF}" destId="{7C916398-4580-46E4-A762-95D7AAD09CF9}" srcOrd="1" destOrd="0" presId="urn:microsoft.com/office/officeart/2005/8/layout/hierarchy1"/>
    <dgm:cxn modelId="{166178D6-99FF-497F-868B-A3ECA604BE0B}" type="presParOf" srcId="{7C916398-4580-46E4-A762-95D7AAD09CF9}" destId="{7030157E-FE62-44C3-BEFF-432550C49AF6}" srcOrd="0" destOrd="0" presId="urn:microsoft.com/office/officeart/2005/8/layout/hierarchy1"/>
    <dgm:cxn modelId="{34191742-E545-4BEE-89E9-371335D73A2C}" type="presParOf" srcId="{7C916398-4580-46E4-A762-95D7AAD09CF9}" destId="{F5F7ACED-2888-42E4-B821-607C4F448914}" srcOrd="1" destOrd="0" presId="urn:microsoft.com/office/officeart/2005/8/layout/hierarchy1"/>
    <dgm:cxn modelId="{F77F3669-1488-4DAC-8872-476599B3DF61}" type="presParOf" srcId="{F5F7ACED-2888-42E4-B821-607C4F448914}" destId="{8A9C870B-5E39-4B2C-80DB-EBE81056F4FA}" srcOrd="0" destOrd="0" presId="urn:microsoft.com/office/officeart/2005/8/layout/hierarchy1"/>
    <dgm:cxn modelId="{51FAC1AD-A549-40E5-918F-D7F81317B786}" type="presParOf" srcId="{8A9C870B-5E39-4B2C-80DB-EBE81056F4FA}" destId="{3577B837-0CA7-49E3-9DFF-362BFC983343}" srcOrd="0" destOrd="0" presId="urn:microsoft.com/office/officeart/2005/8/layout/hierarchy1"/>
    <dgm:cxn modelId="{5F18DF12-76AB-469F-A32A-CA24B46B88CC}" type="presParOf" srcId="{8A9C870B-5E39-4B2C-80DB-EBE81056F4FA}" destId="{8FCEEE50-8EAA-4CA7-BD27-8B2B747A73A4}" srcOrd="1" destOrd="0" presId="urn:microsoft.com/office/officeart/2005/8/layout/hierarchy1"/>
    <dgm:cxn modelId="{B9648FF3-D09D-4F8D-8065-377C6020A123}" type="presParOf" srcId="{F5F7ACED-2888-42E4-B821-607C4F448914}" destId="{702955F3-ED38-4068-9138-BEDC0320970C}" srcOrd="1" destOrd="0" presId="urn:microsoft.com/office/officeart/2005/8/layout/hierarchy1"/>
    <dgm:cxn modelId="{40DE3154-8739-436C-B1C2-F5B45096126A}" type="presParOf" srcId="{088D4876-5A08-454C-9696-9FFA23C31D40}" destId="{BF743268-FEA5-4E91-B0DE-BA2FDD54FF25}" srcOrd="2" destOrd="0" presId="urn:microsoft.com/office/officeart/2005/8/layout/hierarchy1"/>
    <dgm:cxn modelId="{629022E4-BCC1-4649-BA87-AF576A1D629E}" type="presParOf" srcId="{088D4876-5A08-454C-9696-9FFA23C31D40}" destId="{1C27063D-0C37-4875-AC6E-42DFB8E2C97E}" srcOrd="3" destOrd="0" presId="urn:microsoft.com/office/officeart/2005/8/layout/hierarchy1"/>
    <dgm:cxn modelId="{F0AC451C-5955-4D74-B687-E4746C987F1C}" type="presParOf" srcId="{1C27063D-0C37-4875-AC6E-42DFB8E2C97E}" destId="{ADF65A85-4090-4987-B10B-0440CAA425D7}" srcOrd="0" destOrd="0" presId="urn:microsoft.com/office/officeart/2005/8/layout/hierarchy1"/>
    <dgm:cxn modelId="{46AB4E43-4641-4068-8C3E-822827BB2B0C}" type="presParOf" srcId="{ADF65A85-4090-4987-B10B-0440CAA425D7}" destId="{4E079E8A-C062-4A2B-A8F0-B755621FC665}" srcOrd="0" destOrd="0" presId="urn:microsoft.com/office/officeart/2005/8/layout/hierarchy1"/>
    <dgm:cxn modelId="{2C9D6935-DB6C-4B2C-95A3-D4981377976B}" type="presParOf" srcId="{ADF65A85-4090-4987-B10B-0440CAA425D7}" destId="{AFC9A37B-85DC-48B3-8FA7-90D14043DCD9}" srcOrd="1" destOrd="0" presId="urn:microsoft.com/office/officeart/2005/8/layout/hierarchy1"/>
    <dgm:cxn modelId="{2F1A6CFE-38AB-4743-8606-4F577352B201}" type="presParOf" srcId="{1C27063D-0C37-4875-AC6E-42DFB8E2C97E}" destId="{93CB1A30-37BF-4EFA-B2C9-43E92DA1550E}" srcOrd="1" destOrd="0" presId="urn:microsoft.com/office/officeart/2005/8/layout/hierarchy1"/>
    <dgm:cxn modelId="{A56BE67C-56D8-4263-834C-63C3E59465D9}" type="presParOf" srcId="{93CB1A30-37BF-4EFA-B2C9-43E92DA1550E}" destId="{7A0B43C4-7446-4B6F-A797-BC63B341EC71}" srcOrd="0" destOrd="0" presId="urn:microsoft.com/office/officeart/2005/8/layout/hierarchy1"/>
    <dgm:cxn modelId="{7595C87E-3690-4752-92D6-9981BA93EDD4}" type="presParOf" srcId="{93CB1A30-37BF-4EFA-B2C9-43E92DA1550E}" destId="{227E7A0C-FF0F-4723-A7D2-059A359B4B7F}" srcOrd="1" destOrd="0" presId="urn:microsoft.com/office/officeart/2005/8/layout/hierarchy1"/>
    <dgm:cxn modelId="{A929936C-6F30-439C-AC90-DDEE435F315F}" type="presParOf" srcId="{227E7A0C-FF0F-4723-A7D2-059A359B4B7F}" destId="{DCEF3098-DD7A-4B4E-83E5-425548E31335}" srcOrd="0" destOrd="0" presId="urn:microsoft.com/office/officeart/2005/8/layout/hierarchy1"/>
    <dgm:cxn modelId="{DC4B6A6D-A4CC-46FF-BAC8-6E0E2B939B0B}" type="presParOf" srcId="{DCEF3098-DD7A-4B4E-83E5-425548E31335}" destId="{87DB9D54-E037-4F5E-9A20-DCF61B9C97CC}" srcOrd="0" destOrd="0" presId="urn:microsoft.com/office/officeart/2005/8/layout/hierarchy1"/>
    <dgm:cxn modelId="{EC3FD7DD-02D3-44B9-B08C-F1D56C20D58B}" type="presParOf" srcId="{DCEF3098-DD7A-4B4E-83E5-425548E31335}" destId="{2A2C9779-C96D-4939-92F7-D465F3CCB497}" srcOrd="1" destOrd="0" presId="urn:microsoft.com/office/officeart/2005/8/layout/hierarchy1"/>
    <dgm:cxn modelId="{F5C0B70C-8694-4326-92A7-F46D3026C437}" type="presParOf" srcId="{227E7A0C-FF0F-4723-A7D2-059A359B4B7F}" destId="{CABDE744-8F58-4E93-B4F1-5DC253E8B850}"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B59E375-C156-4F36-BAF1-9B5BE182295D}" type="doc">
      <dgm:prSet loTypeId="urn:microsoft.com/office/officeart/2005/8/layout/hierarchy1" loCatId="hierarchy" qsTypeId="urn:microsoft.com/office/officeart/2005/8/quickstyle/3d1" qsCatId="3D" csTypeId="urn:microsoft.com/office/officeart/2005/8/colors/accent2_3" csCatId="accent2" phldr="1"/>
      <dgm:spPr/>
      <dgm:t>
        <a:bodyPr/>
        <a:lstStyle/>
        <a:p>
          <a:endParaRPr lang="en-US"/>
        </a:p>
      </dgm:t>
    </dgm:pt>
    <dgm:pt modelId="{54AFA711-5D2C-4DF0-A102-B34E9E68CF8A}">
      <dgm:prSet phldrT="[Text]"/>
      <dgm:spPr>
        <a:xfrm>
          <a:off x="2409897" y="231629"/>
          <a:ext cx="1487321" cy="729947"/>
        </a:xfrm>
        <a:prstGeom prst="roundRect">
          <a:avLst>
            <a:gd name="adj" fmla="val 10000"/>
          </a:avLst>
        </a:prstGeom>
        <a:solidFill>
          <a:sysClr val="window" lastClr="FFFFFF">
            <a:alpha val="90000"/>
            <a:hueOff val="0"/>
            <a:satOff val="0"/>
            <a:lumOff val="0"/>
            <a:alphaOff val="0"/>
          </a:sysClr>
        </a:solidFill>
        <a:ln w="9525" cap="flat" cmpd="sng" algn="ctr">
          <a:solidFill>
            <a:srgbClr val="88A81D"/>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gm:spPr>
      <dgm:t>
        <a:bodyPr/>
        <a:lstStyle/>
        <a:p>
          <a:r>
            <a:rPr lang="en-US" dirty="0">
              <a:solidFill>
                <a:sysClr val="windowText" lastClr="000000">
                  <a:hueOff val="0"/>
                  <a:satOff val="0"/>
                  <a:lumOff val="0"/>
                  <a:alphaOff val="0"/>
                </a:sysClr>
              </a:solidFill>
              <a:latin typeface="Calibri"/>
              <a:ea typeface="+mn-ea"/>
              <a:cs typeface="+mn-cs"/>
            </a:rPr>
            <a:t>Recognition Criteria in case of </a:t>
          </a:r>
          <a:r>
            <a:rPr lang="en-US" b="1" dirty="0">
              <a:solidFill>
                <a:sysClr val="windowText" lastClr="000000">
                  <a:hueOff val="0"/>
                  <a:satOff val="0"/>
                  <a:lumOff val="0"/>
                  <a:alphaOff val="0"/>
                </a:sysClr>
              </a:solidFill>
              <a:latin typeface="Calibri"/>
              <a:ea typeface="+mn-ea"/>
              <a:cs typeface="+mn-cs"/>
            </a:rPr>
            <a:t>Contract Expenses</a:t>
          </a:r>
        </a:p>
      </dgm:t>
    </dgm:pt>
    <dgm:pt modelId="{1747897E-E796-4585-B145-780840C6CB64}" type="parTrans" cxnId="{DC73866C-0A5F-4DF3-AFA4-5488320E1F17}">
      <dgm:prSet/>
      <dgm:spPr/>
      <dgm:t>
        <a:bodyPr/>
        <a:lstStyle/>
        <a:p>
          <a:endParaRPr lang="en-US"/>
        </a:p>
      </dgm:t>
    </dgm:pt>
    <dgm:pt modelId="{D333874B-C3EE-4B2D-BBA2-F56D2699EDAE}" type="sibTrans" cxnId="{DC73866C-0A5F-4DF3-AFA4-5488320E1F17}">
      <dgm:prSet/>
      <dgm:spPr/>
      <dgm:t>
        <a:bodyPr/>
        <a:lstStyle/>
        <a:p>
          <a:endParaRPr lang="en-US"/>
        </a:p>
      </dgm:t>
    </dgm:pt>
    <dgm:pt modelId="{EEB7630F-BEE8-4259-A99E-71F2F33B17EA}">
      <dgm:prSet phldrT="[Text]"/>
      <dgm:spPr>
        <a:xfrm>
          <a:off x="754866" y="1295895"/>
          <a:ext cx="1581858" cy="729947"/>
        </a:xfrm>
        <a:prstGeom prst="roundRect">
          <a:avLst>
            <a:gd name="adj" fmla="val 10000"/>
          </a:avLst>
        </a:prstGeom>
        <a:solidFill>
          <a:sysClr val="window" lastClr="FFFFFF">
            <a:alpha val="90000"/>
            <a:hueOff val="0"/>
            <a:satOff val="0"/>
            <a:lumOff val="0"/>
            <a:alphaOff val="0"/>
          </a:sysClr>
        </a:solidFill>
        <a:ln w="9525" cap="flat" cmpd="sng" algn="ctr">
          <a:solidFill>
            <a:srgbClr val="88A81D"/>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gm:spPr>
      <dgm:t>
        <a:bodyPr/>
        <a:lstStyle/>
        <a:p>
          <a:r>
            <a:rPr lang="en-US">
              <a:solidFill>
                <a:sysClr val="windowText" lastClr="000000">
                  <a:hueOff val="0"/>
                  <a:satOff val="0"/>
                  <a:lumOff val="0"/>
                  <a:alphaOff val="0"/>
                </a:sysClr>
              </a:solidFill>
              <a:latin typeface="Calibri"/>
              <a:ea typeface="+mn-ea"/>
              <a:cs typeface="+mn-cs"/>
            </a:rPr>
            <a:t>If it can be </a:t>
          </a:r>
          <a:r>
            <a:rPr lang="en-US" b="1" u="sng">
              <a:solidFill>
                <a:sysClr val="windowText" lastClr="000000">
                  <a:hueOff val="0"/>
                  <a:satOff val="0"/>
                  <a:lumOff val="0"/>
                  <a:alphaOff val="0"/>
                </a:sysClr>
              </a:solidFill>
              <a:latin typeface="Calibri"/>
              <a:ea typeface="+mn-ea"/>
              <a:cs typeface="+mn-cs"/>
            </a:rPr>
            <a:t>reliably estimated</a:t>
          </a:r>
        </a:p>
      </dgm:t>
    </dgm:pt>
    <dgm:pt modelId="{A9DBD60A-8D56-4E36-91FF-87D54AE0A0FB}" type="parTrans" cxnId="{FE4DD2B1-A4B6-40DC-BFB0-B41900375AAF}">
      <dgm:prSet/>
      <dgm:spPr>
        <a:xfrm>
          <a:off x="1418071" y="840237"/>
          <a:ext cx="1607762" cy="334319"/>
        </a:xfrm>
        <a:custGeom>
          <a:avLst/>
          <a:gdLst/>
          <a:ahLst/>
          <a:cxnLst/>
          <a:rect l="0" t="0" r="0" b="0"/>
          <a:pathLst>
            <a:path>
              <a:moveTo>
                <a:pt x="1607762" y="0"/>
              </a:moveTo>
              <a:lnTo>
                <a:pt x="1607762" y="227829"/>
              </a:lnTo>
              <a:lnTo>
                <a:pt x="0" y="227829"/>
              </a:lnTo>
              <a:lnTo>
                <a:pt x="0" y="334319"/>
              </a:lnTo>
            </a:path>
          </a:pathLst>
        </a:custGeom>
        <a:noFill/>
        <a:ln w="25400" cap="flat" cmpd="sng" algn="ctr">
          <a:solidFill>
            <a:srgbClr val="88A81D"/>
          </a:solidFill>
          <a:prstDash val="solid"/>
        </a:ln>
        <a:effectLst/>
        <a:scene3d>
          <a:camera prst="orthographicFront"/>
          <a:lightRig rig="flat" dir="t"/>
        </a:scene3d>
        <a:sp3d prstMaterial="matte"/>
      </dgm:spPr>
      <dgm:t>
        <a:bodyPr/>
        <a:lstStyle/>
        <a:p>
          <a:endParaRPr lang="en-US"/>
        </a:p>
      </dgm:t>
    </dgm:pt>
    <dgm:pt modelId="{B06274A5-00DC-4934-89EE-5FB1773CE87C}" type="sibTrans" cxnId="{FE4DD2B1-A4B6-40DC-BFB0-B41900375AAF}">
      <dgm:prSet/>
      <dgm:spPr/>
      <dgm:t>
        <a:bodyPr/>
        <a:lstStyle/>
        <a:p>
          <a:endParaRPr lang="en-US"/>
        </a:p>
      </dgm:t>
    </dgm:pt>
    <dgm:pt modelId="{11B3F303-A63B-48B5-B2B0-C75D4AC8AA83}">
      <dgm:prSet phldrT="[Text]"/>
      <dgm:spPr>
        <a:xfrm>
          <a:off x="128013" y="2360162"/>
          <a:ext cx="1231805" cy="729947"/>
        </a:xfrm>
        <a:prstGeom prst="roundRect">
          <a:avLst>
            <a:gd name="adj" fmla="val 10000"/>
          </a:avLst>
        </a:prstGeom>
        <a:solidFill>
          <a:sysClr val="window" lastClr="FFFFFF">
            <a:alpha val="90000"/>
            <a:hueOff val="0"/>
            <a:satOff val="0"/>
            <a:lumOff val="0"/>
            <a:alphaOff val="0"/>
          </a:sysClr>
        </a:solidFill>
        <a:ln w="9525" cap="flat" cmpd="sng" algn="ctr">
          <a:solidFill>
            <a:srgbClr val="88A81D"/>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gm:spPr>
      <dgm:t>
        <a:bodyPr/>
        <a:lstStyle/>
        <a:p>
          <a:r>
            <a:rPr lang="en-US" dirty="0">
              <a:solidFill>
                <a:sysClr val="windowText" lastClr="000000">
                  <a:hueOff val="0"/>
                  <a:satOff val="0"/>
                  <a:lumOff val="0"/>
                  <a:alphaOff val="0"/>
                </a:sysClr>
              </a:solidFill>
              <a:latin typeface="Calibri"/>
              <a:ea typeface="+mn-ea"/>
              <a:cs typeface="+mn-cs"/>
            </a:rPr>
            <a:t>Apply PCM</a:t>
          </a:r>
        </a:p>
      </dgm:t>
    </dgm:pt>
    <dgm:pt modelId="{D26727A7-9549-4C12-88B4-E995332DFE42}" type="parTrans" cxnId="{DDFB8747-9CFA-403B-9F1D-3C1D0DDA3B70}">
      <dgm:prSet/>
      <dgm:spPr>
        <a:xfrm>
          <a:off x="616191" y="1904504"/>
          <a:ext cx="801879" cy="334319"/>
        </a:xfrm>
        <a:custGeom>
          <a:avLst/>
          <a:gdLst/>
          <a:ahLst/>
          <a:cxnLst/>
          <a:rect l="0" t="0" r="0" b="0"/>
          <a:pathLst>
            <a:path>
              <a:moveTo>
                <a:pt x="801879" y="0"/>
              </a:moveTo>
              <a:lnTo>
                <a:pt x="801879" y="227829"/>
              </a:lnTo>
              <a:lnTo>
                <a:pt x="0" y="227829"/>
              </a:lnTo>
              <a:lnTo>
                <a:pt x="0" y="334319"/>
              </a:lnTo>
            </a:path>
          </a:pathLst>
        </a:custGeom>
        <a:noFill/>
        <a:ln w="25400" cap="flat" cmpd="sng" algn="ctr">
          <a:solidFill>
            <a:srgbClr val="88A81D"/>
          </a:solidFill>
          <a:prstDash val="solid"/>
        </a:ln>
        <a:effectLst/>
        <a:scene3d>
          <a:camera prst="orthographicFront"/>
          <a:lightRig rig="flat" dir="t"/>
        </a:scene3d>
        <a:sp3d prstMaterial="matte"/>
      </dgm:spPr>
      <dgm:t>
        <a:bodyPr/>
        <a:lstStyle/>
        <a:p>
          <a:endParaRPr lang="en-US"/>
        </a:p>
      </dgm:t>
    </dgm:pt>
    <dgm:pt modelId="{A70E6E0D-9AAD-4B0E-BC45-9940E0087A03}" type="sibTrans" cxnId="{DDFB8747-9CFA-403B-9F1D-3C1D0DDA3B70}">
      <dgm:prSet/>
      <dgm:spPr/>
      <dgm:t>
        <a:bodyPr/>
        <a:lstStyle/>
        <a:p>
          <a:endParaRPr lang="en-US"/>
        </a:p>
      </dgm:t>
    </dgm:pt>
    <dgm:pt modelId="{8E0F3D53-A22B-421E-9EE4-52391662770F}">
      <dgm:prSet phldrT="[Text]"/>
      <dgm:spPr>
        <a:xfrm>
          <a:off x="1615268" y="2360162"/>
          <a:ext cx="1348309" cy="729947"/>
        </a:xfrm>
        <a:prstGeom prst="roundRect">
          <a:avLst>
            <a:gd name="adj" fmla="val 10000"/>
          </a:avLst>
        </a:prstGeom>
        <a:solidFill>
          <a:sysClr val="window" lastClr="FFFFFF">
            <a:alpha val="90000"/>
            <a:hueOff val="0"/>
            <a:satOff val="0"/>
            <a:lumOff val="0"/>
            <a:alphaOff val="0"/>
          </a:sysClr>
        </a:solidFill>
        <a:ln w="9525" cap="flat" cmpd="sng" algn="ctr">
          <a:solidFill>
            <a:srgbClr val="88A81D"/>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gm:spPr>
      <dgm:t>
        <a:bodyPr/>
        <a:lstStyle/>
        <a:p>
          <a:r>
            <a:rPr lang="en-US" dirty="0">
              <a:solidFill>
                <a:sysClr val="windowText" lastClr="000000">
                  <a:hueOff val="0"/>
                  <a:satOff val="0"/>
                  <a:lumOff val="0"/>
                  <a:alphaOff val="0"/>
                </a:sysClr>
              </a:solidFill>
              <a:latin typeface="Calibri"/>
              <a:ea typeface="+mn-ea"/>
              <a:cs typeface="+mn-cs"/>
            </a:rPr>
            <a:t>Any expected loss also to be charged off*</a:t>
          </a:r>
        </a:p>
      </dgm:t>
    </dgm:pt>
    <dgm:pt modelId="{76EF5D22-A304-447B-BD03-FBEFB3B81997}" type="parTrans" cxnId="{879F51D1-BB62-496A-9485-45E760444DF0}">
      <dgm:prSet/>
      <dgm:spPr>
        <a:xfrm>
          <a:off x="1418071" y="1904504"/>
          <a:ext cx="743627" cy="334319"/>
        </a:xfrm>
        <a:custGeom>
          <a:avLst/>
          <a:gdLst/>
          <a:ahLst/>
          <a:cxnLst/>
          <a:rect l="0" t="0" r="0" b="0"/>
          <a:pathLst>
            <a:path>
              <a:moveTo>
                <a:pt x="0" y="0"/>
              </a:moveTo>
              <a:lnTo>
                <a:pt x="0" y="227829"/>
              </a:lnTo>
              <a:lnTo>
                <a:pt x="743627" y="227829"/>
              </a:lnTo>
              <a:lnTo>
                <a:pt x="743627" y="334319"/>
              </a:lnTo>
            </a:path>
          </a:pathLst>
        </a:custGeom>
        <a:noFill/>
        <a:ln w="25400" cap="flat" cmpd="sng" algn="ctr">
          <a:solidFill>
            <a:srgbClr val="88A81D"/>
          </a:solidFill>
          <a:prstDash val="solid"/>
        </a:ln>
        <a:effectLst/>
        <a:scene3d>
          <a:camera prst="orthographicFront"/>
          <a:lightRig rig="flat" dir="t"/>
        </a:scene3d>
        <a:sp3d prstMaterial="matte"/>
      </dgm:spPr>
      <dgm:t>
        <a:bodyPr/>
        <a:lstStyle/>
        <a:p>
          <a:endParaRPr lang="en-US"/>
        </a:p>
      </dgm:t>
    </dgm:pt>
    <dgm:pt modelId="{7CDDFC44-D907-4881-99C6-3DFE0DDB5A11}" type="sibTrans" cxnId="{879F51D1-BB62-496A-9485-45E760444DF0}">
      <dgm:prSet/>
      <dgm:spPr/>
      <dgm:t>
        <a:bodyPr/>
        <a:lstStyle/>
        <a:p>
          <a:endParaRPr lang="en-US"/>
        </a:p>
      </dgm:t>
    </dgm:pt>
    <dgm:pt modelId="{DA77DB72-9952-4E90-BA77-2BCD082D2449}">
      <dgm:prSet phldrT="[Text]"/>
      <dgm:spPr>
        <a:xfrm>
          <a:off x="3857738" y="1295895"/>
          <a:ext cx="1694511" cy="729947"/>
        </a:xfrm>
        <a:prstGeom prst="roundRect">
          <a:avLst>
            <a:gd name="adj" fmla="val 10000"/>
          </a:avLst>
        </a:prstGeom>
        <a:solidFill>
          <a:sysClr val="window" lastClr="FFFFFF">
            <a:alpha val="90000"/>
            <a:hueOff val="0"/>
            <a:satOff val="0"/>
            <a:lumOff val="0"/>
            <a:alphaOff val="0"/>
          </a:sysClr>
        </a:solidFill>
        <a:ln w="9525" cap="flat" cmpd="sng" algn="ctr">
          <a:solidFill>
            <a:srgbClr val="88A81D"/>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gm:spPr>
      <dgm:t>
        <a:bodyPr/>
        <a:lstStyle/>
        <a:p>
          <a:r>
            <a:rPr lang="en-US" dirty="0">
              <a:solidFill>
                <a:sysClr val="windowText" lastClr="000000">
                  <a:hueOff val="0"/>
                  <a:satOff val="0"/>
                  <a:lumOff val="0"/>
                  <a:alphaOff val="0"/>
                </a:sysClr>
              </a:solidFill>
              <a:latin typeface="Calibri"/>
              <a:ea typeface="+mn-ea"/>
              <a:cs typeface="+mn-cs"/>
            </a:rPr>
            <a:t>If it </a:t>
          </a:r>
          <a:r>
            <a:rPr lang="en-US" b="1" u="sng" dirty="0">
              <a:solidFill>
                <a:sysClr val="windowText" lastClr="000000">
                  <a:hueOff val="0"/>
                  <a:satOff val="0"/>
                  <a:lumOff val="0"/>
                  <a:alphaOff val="0"/>
                </a:sysClr>
              </a:solidFill>
              <a:latin typeface="Calibri"/>
              <a:ea typeface="+mn-ea"/>
              <a:cs typeface="+mn-cs"/>
            </a:rPr>
            <a:t>can't be reliably estimated</a:t>
          </a:r>
        </a:p>
      </dgm:t>
    </dgm:pt>
    <dgm:pt modelId="{080A8846-D835-411E-A0A2-9C1FA056387A}" type="parTrans" cxnId="{5A61AFE1-8C9A-462F-82A9-0B958D48547B}">
      <dgm:prSet/>
      <dgm:spPr>
        <a:xfrm>
          <a:off x="3025833" y="840237"/>
          <a:ext cx="1551435" cy="334319"/>
        </a:xfrm>
        <a:custGeom>
          <a:avLst/>
          <a:gdLst/>
          <a:ahLst/>
          <a:cxnLst/>
          <a:rect l="0" t="0" r="0" b="0"/>
          <a:pathLst>
            <a:path>
              <a:moveTo>
                <a:pt x="0" y="0"/>
              </a:moveTo>
              <a:lnTo>
                <a:pt x="0" y="227829"/>
              </a:lnTo>
              <a:lnTo>
                <a:pt x="1551435" y="227829"/>
              </a:lnTo>
              <a:lnTo>
                <a:pt x="1551435" y="334319"/>
              </a:lnTo>
            </a:path>
          </a:pathLst>
        </a:custGeom>
        <a:noFill/>
        <a:ln w="25400" cap="flat" cmpd="sng" algn="ctr">
          <a:solidFill>
            <a:srgbClr val="88A81D"/>
          </a:solidFill>
          <a:prstDash val="solid"/>
        </a:ln>
        <a:effectLst/>
        <a:scene3d>
          <a:camera prst="orthographicFront"/>
          <a:lightRig rig="flat" dir="t"/>
        </a:scene3d>
        <a:sp3d prstMaterial="matte"/>
      </dgm:spPr>
      <dgm:t>
        <a:bodyPr/>
        <a:lstStyle/>
        <a:p>
          <a:endParaRPr lang="en-US"/>
        </a:p>
      </dgm:t>
    </dgm:pt>
    <dgm:pt modelId="{C48D0918-D20A-431B-9402-DD410500DFEB}" type="sibTrans" cxnId="{5A61AFE1-8C9A-462F-82A9-0B958D48547B}">
      <dgm:prSet/>
      <dgm:spPr/>
      <dgm:t>
        <a:bodyPr/>
        <a:lstStyle/>
        <a:p>
          <a:endParaRPr lang="en-US"/>
        </a:p>
      </dgm:t>
    </dgm:pt>
    <dgm:pt modelId="{C73586C3-39F8-4DAA-BF9A-C40320D069F6}">
      <dgm:prSet phldrT="[Text]"/>
      <dgm:spPr>
        <a:xfrm>
          <a:off x="3219028" y="2360162"/>
          <a:ext cx="1363632" cy="729947"/>
        </a:xfrm>
        <a:prstGeom prst="roundRect">
          <a:avLst>
            <a:gd name="adj" fmla="val 10000"/>
          </a:avLst>
        </a:prstGeom>
        <a:solidFill>
          <a:sysClr val="window" lastClr="FFFFFF">
            <a:alpha val="90000"/>
            <a:hueOff val="0"/>
            <a:satOff val="0"/>
            <a:lumOff val="0"/>
            <a:alphaOff val="0"/>
          </a:sysClr>
        </a:solidFill>
        <a:ln w="9525" cap="flat" cmpd="sng" algn="ctr">
          <a:solidFill>
            <a:srgbClr val="88A81D"/>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gm:spPr>
      <dgm:t>
        <a:bodyPr/>
        <a:lstStyle/>
        <a:p>
          <a:r>
            <a:rPr lang="en-US" dirty="0">
              <a:solidFill>
                <a:sysClr val="windowText" lastClr="000000">
                  <a:hueOff val="0"/>
                  <a:satOff val="0"/>
                  <a:lumOff val="0"/>
                  <a:alphaOff val="0"/>
                </a:sysClr>
              </a:solidFill>
              <a:latin typeface="Calibri"/>
              <a:ea typeface="+mn-ea"/>
              <a:cs typeface="+mn-cs"/>
            </a:rPr>
            <a:t>Treat expense as period expense</a:t>
          </a:r>
        </a:p>
      </dgm:t>
    </dgm:pt>
    <dgm:pt modelId="{E4E50CB0-0D53-4984-8461-2DE98AD02A89}" type="parTrans" cxnId="{A3A5DA22-778A-4EC2-BA99-4335D4617527}">
      <dgm:prSet/>
      <dgm:spPr>
        <a:xfrm>
          <a:off x="3773119" y="1904504"/>
          <a:ext cx="804149" cy="334319"/>
        </a:xfrm>
        <a:custGeom>
          <a:avLst/>
          <a:gdLst/>
          <a:ahLst/>
          <a:cxnLst/>
          <a:rect l="0" t="0" r="0" b="0"/>
          <a:pathLst>
            <a:path>
              <a:moveTo>
                <a:pt x="804149" y="0"/>
              </a:moveTo>
              <a:lnTo>
                <a:pt x="804149" y="227829"/>
              </a:lnTo>
              <a:lnTo>
                <a:pt x="0" y="227829"/>
              </a:lnTo>
              <a:lnTo>
                <a:pt x="0" y="334319"/>
              </a:lnTo>
            </a:path>
          </a:pathLst>
        </a:custGeom>
        <a:noFill/>
        <a:ln w="25400" cap="flat" cmpd="sng" algn="ctr">
          <a:solidFill>
            <a:srgbClr val="88A81D"/>
          </a:solidFill>
          <a:prstDash val="solid"/>
        </a:ln>
        <a:effectLst/>
        <a:scene3d>
          <a:camera prst="orthographicFront"/>
          <a:lightRig rig="flat" dir="t"/>
        </a:scene3d>
        <a:sp3d prstMaterial="matte"/>
      </dgm:spPr>
      <dgm:t>
        <a:bodyPr/>
        <a:lstStyle/>
        <a:p>
          <a:endParaRPr lang="en-US"/>
        </a:p>
      </dgm:t>
    </dgm:pt>
    <dgm:pt modelId="{47915E39-F592-477D-8491-7785419D4337}" type="sibTrans" cxnId="{A3A5DA22-778A-4EC2-BA99-4335D4617527}">
      <dgm:prSet/>
      <dgm:spPr/>
      <dgm:t>
        <a:bodyPr/>
        <a:lstStyle/>
        <a:p>
          <a:endParaRPr lang="en-US"/>
        </a:p>
      </dgm:t>
    </dgm:pt>
    <dgm:pt modelId="{EA8AC408-FDC9-4DD4-82E4-152B71DA36FE}">
      <dgm:prSet phldrT="[Text]"/>
      <dgm:spPr>
        <a:xfrm>
          <a:off x="4838110" y="2360162"/>
          <a:ext cx="1352850" cy="729947"/>
        </a:xfrm>
        <a:prstGeom prst="roundRect">
          <a:avLst>
            <a:gd name="adj" fmla="val 10000"/>
          </a:avLst>
        </a:prstGeom>
        <a:solidFill>
          <a:sysClr val="window" lastClr="FFFFFF">
            <a:alpha val="90000"/>
            <a:hueOff val="0"/>
            <a:satOff val="0"/>
            <a:lumOff val="0"/>
            <a:alphaOff val="0"/>
          </a:sysClr>
        </a:solidFill>
        <a:ln w="9525" cap="flat" cmpd="sng" algn="ctr">
          <a:solidFill>
            <a:srgbClr val="88A81D"/>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gm:spPr>
      <dgm:t>
        <a:bodyPr/>
        <a:lstStyle/>
        <a:p>
          <a:r>
            <a:rPr lang="en-US" dirty="0">
              <a:solidFill>
                <a:sysClr val="windowText" lastClr="000000">
                  <a:hueOff val="0"/>
                  <a:satOff val="0"/>
                  <a:lumOff val="0"/>
                  <a:alphaOff val="0"/>
                </a:sysClr>
              </a:solidFill>
              <a:latin typeface="Calibri"/>
              <a:ea typeface="+mn-ea"/>
              <a:cs typeface="+mn-cs"/>
            </a:rPr>
            <a:t>Any expected loss also to be charged</a:t>
          </a:r>
        </a:p>
      </dgm:t>
    </dgm:pt>
    <dgm:pt modelId="{7553E16D-B013-402A-BF9E-6E98FCB18EFF}" type="parTrans" cxnId="{B8C1ABC1-5B29-4C5B-B187-D14AD7FC91F9}">
      <dgm:prSet/>
      <dgm:spPr>
        <a:xfrm>
          <a:off x="4577269" y="1904504"/>
          <a:ext cx="809541" cy="334319"/>
        </a:xfrm>
        <a:custGeom>
          <a:avLst/>
          <a:gdLst/>
          <a:ahLst/>
          <a:cxnLst/>
          <a:rect l="0" t="0" r="0" b="0"/>
          <a:pathLst>
            <a:path>
              <a:moveTo>
                <a:pt x="0" y="0"/>
              </a:moveTo>
              <a:lnTo>
                <a:pt x="0" y="227829"/>
              </a:lnTo>
              <a:lnTo>
                <a:pt x="809541" y="227829"/>
              </a:lnTo>
              <a:lnTo>
                <a:pt x="809541" y="334319"/>
              </a:lnTo>
            </a:path>
          </a:pathLst>
        </a:custGeom>
        <a:noFill/>
        <a:ln w="25400" cap="flat" cmpd="sng" algn="ctr">
          <a:solidFill>
            <a:srgbClr val="88A81D"/>
          </a:solidFill>
          <a:prstDash val="solid"/>
        </a:ln>
        <a:effectLst/>
        <a:scene3d>
          <a:camera prst="orthographicFront"/>
          <a:lightRig rig="flat" dir="t"/>
        </a:scene3d>
        <a:sp3d prstMaterial="matte"/>
      </dgm:spPr>
      <dgm:t>
        <a:bodyPr/>
        <a:lstStyle/>
        <a:p>
          <a:endParaRPr lang="en-US"/>
        </a:p>
      </dgm:t>
    </dgm:pt>
    <dgm:pt modelId="{66D03097-3C0E-4DF0-8F5A-CB996FACE150}" type="sibTrans" cxnId="{B8C1ABC1-5B29-4C5B-B187-D14AD7FC91F9}">
      <dgm:prSet/>
      <dgm:spPr/>
      <dgm:t>
        <a:bodyPr/>
        <a:lstStyle/>
        <a:p>
          <a:endParaRPr lang="en-US"/>
        </a:p>
      </dgm:t>
    </dgm:pt>
    <dgm:pt modelId="{12250F2C-7891-41E7-998A-104737D6D414}" type="pres">
      <dgm:prSet presAssocID="{2B59E375-C156-4F36-BAF1-9B5BE182295D}" presName="hierChild1" presStyleCnt="0">
        <dgm:presLayoutVars>
          <dgm:chPref val="1"/>
          <dgm:dir/>
          <dgm:animOne val="branch"/>
          <dgm:animLvl val="lvl"/>
          <dgm:resizeHandles/>
        </dgm:presLayoutVars>
      </dgm:prSet>
      <dgm:spPr/>
      <dgm:t>
        <a:bodyPr/>
        <a:lstStyle/>
        <a:p>
          <a:endParaRPr lang="en-US"/>
        </a:p>
      </dgm:t>
    </dgm:pt>
    <dgm:pt modelId="{33887392-79F4-4201-B386-0A4D247C94AF}" type="pres">
      <dgm:prSet presAssocID="{54AFA711-5D2C-4DF0-A102-B34E9E68CF8A}" presName="hierRoot1" presStyleCnt="0"/>
      <dgm:spPr/>
    </dgm:pt>
    <dgm:pt modelId="{6B6BCA49-1E9B-4E43-A24E-1BFC899A160C}" type="pres">
      <dgm:prSet presAssocID="{54AFA711-5D2C-4DF0-A102-B34E9E68CF8A}" presName="composite" presStyleCnt="0"/>
      <dgm:spPr/>
    </dgm:pt>
    <dgm:pt modelId="{34CC072B-50BF-4F7D-97F0-021BE96F03B0}" type="pres">
      <dgm:prSet presAssocID="{54AFA711-5D2C-4DF0-A102-B34E9E68CF8A}" presName="background" presStyleLbl="node0" presStyleIdx="0" presStyleCnt="1"/>
      <dgm:spPr>
        <a:xfrm>
          <a:off x="2282173" y="110290"/>
          <a:ext cx="1487321" cy="729947"/>
        </a:xfrm>
        <a:prstGeom prst="roundRect">
          <a:avLst>
            <a:gd name="adj" fmla="val 10000"/>
          </a:avLst>
        </a:prstGeom>
        <a:solidFill>
          <a:srgbClr val="88A81D"/>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gm:spPr>
      <dgm:t>
        <a:bodyPr/>
        <a:lstStyle/>
        <a:p>
          <a:endParaRPr lang="en-US"/>
        </a:p>
      </dgm:t>
    </dgm:pt>
    <dgm:pt modelId="{919F7E96-F038-4F90-8E7F-FDCBB5D9716C}" type="pres">
      <dgm:prSet presAssocID="{54AFA711-5D2C-4DF0-A102-B34E9E68CF8A}" presName="text" presStyleLbl="fgAcc0" presStyleIdx="0" presStyleCnt="1" custScaleX="129386">
        <dgm:presLayoutVars>
          <dgm:chPref val="3"/>
        </dgm:presLayoutVars>
      </dgm:prSet>
      <dgm:spPr/>
      <dgm:t>
        <a:bodyPr/>
        <a:lstStyle/>
        <a:p>
          <a:endParaRPr lang="en-US"/>
        </a:p>
      </dgm:t>
    </dgm:pt>
    <dgm:pt modelId="{AEEEA9E4-19B1-4084-AC53-1B2EA8B6CAF6}" type="pres">
      <dgm:prSet presAssocID="{54AFA711-5D2C-4DF0-A102-B34E9E68CF8A}" presName="hierChild2" presStyleCnt="0"/>
      <dgm:spPr/>
    </dgm:pt>
    <dgm:pt modelId="{A83F6660-6D43-41C9-BD10-E7D38EB7B2AC}" type="pres">
      <dgm:prSet presAssocID="{A9DBD60A-8D56-4E36-91FF-87D54AE0A0FB}" presName="Name10" presStyleLbl="parChTrans1D2" presStyleIdx="0" presStyleCnt="2"/>
      <dgm:spPr/>
      <dgm:t>
        <a:bodyPr/>
        <a:lstStyle/>
        <a:p>
          <a:endParaRPr lang="en-US"/>
        </a:p>
      </dgm:t>
    </dgm:pt>
    <dgm:pt modelId="{41D7B5EB-FD12-445A-BF36-6F66CE1F962E}" type="pres">
      <dgm:prSet presAssocID="{EEB7630F-BEE8-4259-A99E-71F2F33B17EA}" presName="hierRoot2" presStyleCnt="0"/>
      <dgm:spPr/>
    </dgm:pt>
    <dgm:pt modelId="{65E5C115-DFB3-48A7-A3AB-6BC2EDB632FE}" type="pres">
      <dgm:prSet presAssocID="{EEB7630F-BEE8-4259-A99E-71F2F33B17EA}" presName="composite2" presStyleCnt="0"/>
      <dgm:spPr/>
    </dgm:pt>
    <dgm:pt modelId="{81314B17-2CF9-4783-91AA-C9B5F5DDAD6C}" type="pres">
      <dgm:prSet presAssocID="{EEB7630F-BEE8-4259-A99E-71F2F33B17EA}" presName="background2" presStyleLbl="node2" presStyleIdx="0" presStyleCnt="2"/>
      <dgm:spPr>
        <a:xfrm>
          <a:off x="627142" y="1174557"/>
          <a:ext cx="1581858" cy="729947"/>
        </a:xfrm>
        <a:prstGeom prst="roundRect">
          <a:avLst>
            <a:gd name="adj" fmla="val 10000"/>
          </a:avLst>
        </a:prstGeom>
        <a:solidFill>
          <a:srgbClr val="88A81D"/>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gm:spPr>
      <dgm:t>
        <a:bodyPr/>
        <a:lstStyle/>
        <a:p>
          <a:endParaRPr lang="en-US"/>
        </a:p>
      </dgm:t>
    </dgm:pt>
    <dgm:pt modelId="{40CE7048-8FA3-47C4-86BF-C6888798BBF5}" type="pres">
      <dgm:prSet presAssocID="{EEB7630F-BEE8-4259-A99E-71F2F33B17EA}" presName="text2" presStyleLbl="fgAcc2" presStyleIdx="0" presStyleCnt="2" custScaleX="137610">
        <dgm:presLayoutVars>
          <dgm:chPref val="3"/>
        </dgm:presLayoutVars>
      </dgm:prSet>
      <dgm:spPr/>
      <dgm:t>
        <a:bodyPr/>
        <a:lstStyle/>
        <a:p>
          <a:endParaRPr lang="en-US"/>
        </a:p>
      </dgm:t>
    </dgm:pt>
    <dgm:pt modelId="{7F4C0FED-2C8F-4007-A871-E834247C90B5}" type="pres">
      <dgm:prSet presAssocID="{EEB7630F-BEE8-4259-A99E-71F2F33B17EA}" presName="hierChild3" presStyleCnt="0"/>
      <dgm:spPr/>
    </dgm:pt>
    <dgm:pt modelId="{C7BABB72-D6B6-414F-BE29-F8018D23C6EB}" type="pres">
      <dgm:prSet presAssocID="{D26727A7-9549-4C12-88B4-E995332DFE42}" presName="Name17" presStyleLbl="parChTrans1D3" presStyleIdx="0" presStyleCnt="4"/>
      <dgm:spPr/>
      <dgm:t>
        <a:bodyPr/>
        <a:lstStyle/>
        <a:p>
          <a:endParaRPr lang="en-US"/>
        </a:p>
      </dgm:t>
    </dgm:pt>
    <dgm:pt modelId="{9F431F8C-A84B-407A-A9A4-C2A61940B779}" type="pres">
      <dgm:prSet presAssocID="{11B3F303-A63B-48B5-B2B0-C75D4AC8AA83}" presName="hierRoot3" presStyleCnt="0"/>
      <dgm:spPr/>
    </dgm:pt>
    <dgm:pt modelId="{77816559-2DD4-42F6-AFBD-DB561BAC9070}" type="pres">
      <dgm:prSet presAssocID="{11B3F303-A63B-48B5-B2B0-C75D4AC8AA83}" presName="composite3" presStyleCnt="0"/>
      <dgm:spPr/>
    </dgm:pt>
    <dgm:pt modelId="{42C10134-E686-4280-BF9D-D96067A55264}" type="pres">
      <dgm:prSet presAssocID="{11B3F303-A63B-48B5-B2B0-C75D4AC8AA83}" presName="background3" presStyleLbl="node3" presStyleIdx="0" presStyleCnt="4"/>
      <dgm:spPr>
        <a:xfrm>
          <a:off x="288" y="2238823"/>
          <a:ext cx="1231805" cy="729947"/>
        </a:xfrm>
        <a:prstGeom prst="roundRect">
          <a:avLst>
            <a:gd name="adj" fmla="val 10000"/>
          </a:avLst>
        </a:prstGeom>
        <a:solidFill>
          <a:srgbClr val="88A81D"/>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gm:spPr>
      <dgm:t>
        <a:bodyPr/>
        <a:lstStyle/>
        <a:p>
          <a:endParaRPr lang="en-US"/>
        </a:p>
      </dgm:t>
    </dgm:pt>
    <dgm:pt modelId="{461328C0-E588-4C00-8A80-38C32F778062}" type="pres">
      <dgm:prSet presAssocID="{11B3F303-A63B-48B5-B2B0-C75D4AC8AA83}" presName="text3" presStyleLbl="fgAcc3" presStyleIdx="0" presStyleCnt="4" custScaleX="107158">
        <dgm:presLayoutVars>
          <dgm:chPref val="3"/>
        </dgm:presLayoutVars>
      </dgm:prSet>
      <dgm:spPr/>
      <dgm:t>
        <a:bodyPr/>
        <a:lstStyle/>
        <a:p>
          <a:endParaRPr lang="en-US"/>
        </a:p>
      </dgm:t>
    </dgm:pt>
    <dgm:pt modelId="{404BF4DC-0C63-4F57-AA4D-DAF81FF75CE6}" type="pres">
      <dgm:prSet presAssocID="{11B3F303-A63B-48B5-B2B0-C75D4AC8AA83}" presName="hierChild4" presStyleCnt="0"/>
      <dgm:spPr/>
    </dgm:pt>
    <dgm:pt modelId="{0179E243-840F-4DFA-B7F1-872FE87554B2}" type="pres">
      <dgm:prSet presAssocID="{76EF5D22-A304-447B-BD03-FBEFB3B81997}" presName="Name17" presStyleLbl="parChTrans1D3" presStyleIdx="1" presStyleCnt="4"/>
      <dgm:spPr/>
      <dgm:t>
        <a:bodyPr/>
        <a:lstStyle/>
        <a:p>
          <a:endParaRPr lang="en-US"/>
        </a:p>
      </dgm:t>
    </dgm:pt>
    <dgm:pt modelId="{5424DF8D-8389-4DC8-8183-6E2D6FAAB1AE}" type="pres">
      <dgm:prSet presAssocID="{8E0F3D53-A22B-421E-9EE4-52391662770F}" presName="hierRoot3" presStyleCnt="0"/>
      <dgm:spPr/>
    </dgm:pt>
    <dgm:pt modelId="{AC52D20A-BF32-4666-9F58-E006104D0787}" type="pres">
      <dgm:prSet presAssocID="{8E0F3D53-A22B-421E-9EE4-52391662770F}" presName="composite3" presStyleCnt="0"/>
      <dgm:spPr/>
    </dgm:pt>
    <dgm:pt modelId="{E76CFA38-7B20-4A60-8956-E1ED9C7D981F}" type="pres">
      <dgm:prSet presAssocID="{8E0F3D53-A22B-421E-9EE4-52391662770F}" presName="background3" presStyleLbl="node3" presStyleIdx="1" presStyleCnt="4"/>
      <dgm:spPr>
        <a:xfrm>
          <a:off x="1487544" y="2238823"/>
          <a:ext cx="1348309" cy="729947"/>
        </a:xfrm>
        <a:prstGeom prst="roundRect">
          <a:avLst>
            <a:gd name="adj" fmla="val 10000"/>
          </a:avLst>
        </a:prstGeom>
        <a:solidFill>
          <a:srgbClr val="88A81D"/>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gm:spPr>
      <dgm:t>
        <a:bodyPr/>
        <a:lstStyle/>
        <a:p>
          <a:endParaRPr lang="en-US"/>
        </a:p>
      </dgm:t>
    </dgm:pt>
    <dgm:pt modelId="{728E40CF-97DF-4879-8CDB-47A2C1524C30}" type="pres">
      <dgm:prSet presAssocID="{8E0F3D53-A22B-421E-9EE4-52391662770F}" presName="text3" presStyleLbl="fgAcc3" presStyleIdx="1" presStyleCnt="4" custScaleX="117293">
        <dgm:presLayoutVars>
          <dgm:chPref val="3"/>
        </dgm:presLayoutVars>
      </dgm:prSet>
      <dgm:spPr/>
      <dgm:t>
        <a:bodyPr/>
        <a:lstStyle/>
        <a:p>
          <a:endParaRPr lang="en-US"/>
        </a:p>
      </dgm:t>
    </dgm:pt>
    <dgm:pt modelId="{319EE76F-4242-4A60-8622-5F86A660734A}" type="pres">
      <dgm:prSet presAssocID="{8E0F3D53-A22B-421E-9EE4-52391662770F}" presName="hierChild4" presStyleCnt="0"/>
      <dgm:spPr/>
    </dgm:pt>
    <dgm:pt modelId="{42339086-F243-4749-9038-0FE6CCB076BD}" type="pres">
      <dgm:prSet presAssocID="{080A8846-D835-411E-A0A2-9C1FA056387A}" presName="Name10" presStyleLbl="parChTrans1D2" presStyleIdx="1" presStyleCnt="2"/>
      <dgm:spPr/>
      <dgm:t>
        <a:bodyPr/>
        <a:lstStyle/>
        <a:p>
          <a:endParaRPr lang="en-US"/>
        </a:p>
      </dgm:t>
    </dgm:pt>
    <dgm:pt modelId="{F44E022A-9D6B-4265-B205-86C348DBC721}" type="pres">
      <dgm:prSet presAssocID="{DA77DB72-9952-4E90-BA77-2BCD082D2449}" presName="hierRoot2" presStyleCnt="0"/>
      <dgm:spPr/>
    </dgm:pt>
    <dgm:pt modelId="{74225D81-DAF6-4150-8B81-A4BCC5860458}" type="pres">
      <dgm:prSet presAssocID="{DA77DB72-9952-4E90-BA77-2BCD082D2449}" presName="composite2" presStyleCnt="0"/>
      <dgm:spPr/>
    </dgm:pt>
    <dgm:pt modelId="{DF878939-8ECB-4AB1-8158-5E3C2B879B68}" type="pres">
      <dgm:prSet presAssocID="{DA77DB72-9952-4E90-BA77-2BCD082D2449}" presName="background2" presStyleLbl="node2" presStyleIdx="1" presStyleCnt="2"/>
      <dgm:spPr>
        <a:xfrm>
          <a:off x="3730014" y="1174557"/>
          <a:ext cx="1694511" cy="729947"/>
        </a:xfrm>
        <a:prstGeom prst="roundRect">
          <a:avLst>
            <a:gd name="adj" fmla="val 10000"/>
          </a:avLst>
        </a:prstGeom>
        <a:solidFill>
          <a:srgbClr val="88A81D"/>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gm:spPr>
      <dgm:t>
        <a:bodyPr/>
        <a:lstStyle/>
        <a:p>
          <a:endParaRPr lang="en-US"/>
        </a:p>
      </dgm:t>
    </dgm:pt>
    <dgm:pt modelId="{A0772C82-7722-46BD-97D8-52339CA592B6}" type="pres">
      <dgm:prSet presAssocID="{DA77DB72-9952-4E90-BA77-2BCD082D2449}" presName="text2" presStyleLbl="fgAcc2" presStyleIdx="1" presStyleCnt="2" custScaleX="147410">
        <dgm:presLayoutVars>
          <dgm:chPref val="3"/>
        </dgm:presLayoutVars>
      </dgm:prSet>
      <dgm:spPr/>
      <dgm:t>
        <a:bodyPr/>
        <a:lstStyle/>
        <a:p>
          <a:endParaRPr lang="en-US"/>
        </a:p>
      </dgm:t>
    </dgm:pt>
    <dgm:pt modelId="{717E78BE-9F0A-4FCD-B6B8-521FCE39A853}" type="pres">
      <dgm:prSet presAssocID="{DA77DB72-9952-4E90-BA77-2BCD082D2449}" presName="hierChild3" presStyleCnt="0"/>
      <dgm:spPr/>
    </dgm:pt>
    <dgm:pt modelId="{972C1741-F2D3-4962-886B-D79BB3055154}" type="pres">
      <dgm:prSet presAssocID="{E4E50CB0-0D53-4984-8461-2DE98AD02A89}" presName="Name17" presStyleLbl="parChTrans1D3" presStyleIdx="2" presStyleCnt="4"/>
      <dgm:spPr/>
      <dgm:t>
        <a:bodyPr/>
        <a:lstStyle/>
        <a:p>
          <a:endParaRPr lang="en-US"/>
        </a:p>
      </dgm:t>
    </dgm:pt>
    <dgm:pt modelId="{4353D98E-DC8C-4A81-9F73-FC8E4CE88F96}" type="pres">
      <dgm:prSet presAssocID="{C73586C3-39F8-4DAA-BF9A-C40320D069F6}" presName="hierRoot3" presStyleCnt="0"/>
      <dgm:spPr/>
    </dgm:pt>
    <dgm:pt modelId="{57824CC6-8B4C-4FCC-97C6-8E5F51BFABAB}" type="pres">
      <dgm:prSet presAssocID="{C73586C3-39F8-4DAA-BF9A-C40320D069F6}" presName="composite3" presStyleCnt="0"/>
      <dgm:spPr/>
    </dgm:pt>
    <dgm:pt modelId="{453CB0F0-7581-4F06-8EB1-CAEA0717F9FE}" type="pres">
      <dgm:prSet presAssocID="{C73586C3-39F8-4DAA-BF9A-C40320D069F6}" presName="background3" presStyleLbl="node3" presStyleIdx="2" presStyleCnt="4"/>
      <dgm:spPr>
        <a:xfrm>
          <a:off x="3091303" y="2238823"/>
          <a:ext cx="1363632" cy="729947"/>
        </a:xfrm>
        <a:prstGeom prst="roundRect">
          <a:avLst>
            <a:gd name="adj" fmla="val 10000"/>
          </a:avLst>
        </a:prstGeom>
        <a:solidFill>
          <a:srgbClr val="88A81D"/>
        </a:solidFill>
        <a:ln>
          <a:solidFill>
            <a:srgbClr val="88A81D"/>
          </a:solid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gm:spPr>
      <dgm:t>
        <a:bodyPr/>
        <a:lstStyle/>
        <a:p>
          <a:endParaRPr lang="en-US"/>
        </a:p>
      </dgm:t>
    </dgm:pt>
    <dgm:pt modelId="{DFEE1C63-C351-4945-9390-07CA8222F55E}" type="pres">
      <dgm:prSet presAssocID="{C73586C3-39F8-4DAA-BF9A-C40320D069F6}" presName="text3" presStyleLbl="fgAcc3" presStyleIdx="2" presStyleCnt="4" custScaleX="118626">
        <dgm:presLayoutVars>
          <dgm:chPref val="3"/>
        </dgm:presLayoutVars>
      </dgm:prSet>
      <dgm:spPr/>
      <dgm:t>
        <a:bodyPr/>
        <a:lstStyle/>
        <a:p>
          <a:endParaRPr lang="en-US"/>
        </a:p>
      </dgm:t>
    </dgm:pt>
    <dgm:pt modelId="{DA57F020-DDA7-401B-839D-36FF262D22AD}" type="pres">
      <dgm:prSet presAssocID="{C73586C3-39F8-4DAA-BF9A-C40320D069F6}" presName="hierChild4" presStyleCnt="0"/>
      <dgm:spPr/>
    </dgm:pt>
    <dgm:pt modelId="{692904E3-E344-4618-8CF5-74775B62F7B0}" type="pres">
      <dgm:prSet presAssocID="{7553E16D-B013-402A-BF9E-6E98FCB18EFF}" presName="Name17" presStyleLbl="parChTrans1D3" presStyleIdx="3" presStyleCnt="4"/>
      <dgm:spPr/>
      <dgm:t>
        <a:bodyPr/>
        <a:lstStyle/>
        <a:p>
          <a:endParaRPr lang="en-US"/>
        </a:p>
      </dgm:t>
    </dgm:pt>
    <dgm:pt modelId="{16A7B0F6-00BA-4848-9532-C6546D00AC37}" type="pres">
      <dgm:prSet presAssocID="{EA8AC408-FDC9-4DD4-82E4-152B71DA36FE}" presName="hierRoot3" presStyleCnt="0"/>
      <dgm:spPr/>
    </dgm:pt>
    <dgm:pt modelId="{038F6284-3ED4-4AC5-894D-F215E4EE1890}" type="pres">
      <dgm:prSet presAssocID="{EA8AC408-FDC9-4DD4-82E4-152B71DA36FE}" presName="composite3" presStyleCnt="0"/>
      <dgm:spPr/>
    </dgm:pt>
    <dgm:pt modelId="{91A37042-773F-426E-B7E8-9418D7CF10AD}" type="pres">
      <dgm:prSet presAssocID="{EA8AC408-FDC9-4DD4-82E4-152B71DA36FE}" presName="background3" presStyleLbl="node3" presStyleIdx="3" presStyleCnt="4"/>
      <dgm:spPr>
        <a:xfrm>
          <a:off x="4710385" y="2238823"/>
          <a:ext cx="1352850" cy="729947"/>
        </a:xfrm>
        <a:prstGeom prst="roundRect">
          <a:avLst>
            <a:gd name="adj" fmla="val 10000"/>
          </a:avLst>
        </a:prstGeom>
        <a:solidFill>
          <a:srgbClr val="88A81D"/>
        </a:solidFill>
        <a:ln>
          <a:solidFill>
            <a:srgbClr val="88A81D"/>
          </a:solid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gm:spPr>
      <dgm:t>
        <a:bodyPr/>
        <a:lstStyle/>
        <a:p>
          <a:endParaRPr lang="en-US"/>
        </a:p>
      </dgm:t>
    </dgm:pt>
    <dgm:pt modelId="{008D0190-48FD-4335-AAC5-3AD07E0E3AF3}" type="pres">
      <dgm:prSet presAssocID="{EA8AC408-FDC9-4DD4-82E4-152B71DA36FE}" presName="text3" presStyleLbl="fgAcc3" presStyleIdx="3" presStyleCnt="4" custScaleX="117688">
        <dgm:presLayoutVars>
          <dgm:chPref val="3"/>
        </dgm:presLayoutVars>
      </dgm:prSet>
      <dgm:spPr/>
      <dgm:t>
        <a:bodyPr/>
        <a:lstStyle/>
        <a:p>
          <a:endParaRPr lang="en-US"/>
        </a:p>
      </dgm:t>
    </dgm:pt>
    <dgm:pt modelId="{8EF4BD84-FD87-4FBB-A20C-BCFD21C0D7A9}" type="pres">
      <dgm:prSet presAssocID="{EA8AC408-FDC9-4DD4-82E4-152B71DA36FE}" presName="hierChild4" presStyleCnt="0"/>
      <dgm:spPr/>
    </dgm:pt>
  </dgm:ptLst>
  <dgm:cxnLst>
    <dgm:cxn modelId="{1DEED2DA-BB69-40A4-AC08-723D904E973E}" type="presOf" srcId="{EA8AC408-FDC9-4DD4-82E4-152B71DA36FE}" destId="{008D0190-48FD-4335-AAC5-3AD07E0E3AF3}" srcOrd="0" destOrd="0" presId="urn:microsoft.com/office/officeart/2005/8/layout/hierarchy1"/>
    <dgm:cxn modelId="{879F51D1-BB62-496A-9485-45E760444DF0}" srcId="{EEB7630F-BEE8-4259-A99E-71F2F33B17EA}" destId="{8E0F3D53-A22B-421E-9EE4-52391662770F}" srcOrd="1" destOrd="0" parTransId="{76EF5D22-A304-447B-BD03-FBEFB3B81997}" sibTransId="{7CDDFC44-D907-4881-99C6-3DFE0DDB5A11}"/>
    <dgm:cxn modelId="{DC1AF72E-15E2-4ECC-9DA5-CE5F26117676}" type="presOf" srcId="{C73586C3-39F8-4DAA-BF9A-C40320D069F6}" destId="{DFEE1C63-C351-4945-9390-07CA8222F55E}" srcOrd="0" destOrd="0" presId="urn:microsoft.com/office/officeart/2005/8/layout/hierarchy1"/>
    <dgm:cxn modelId="{C42930E6-D2DE-46C9-AF66-07182C8DC82F}" type="presOf" srcId="{A9DBD60A-8D56-4E36-91FF-87D54AE0A0FB}" destId="{A83F6660-6D43-41C9-BD10-E7D38EB7B2AC}" srcOrd="0" destOrd="0" presId="urn:microsoft.com/office/officeart/2005/8/layout/hierarchy1"/>
    <dgm:cxn modelId="{812A3969-1EA1-43DE-ABCA-5DAE1F6DDFC8}" type="presOf" srcId="{54AFA711-5D2C-4DF0-A102-B34E9E68CF8A}" destId="{919F7E96-F038-4F90-8E7F-FDCBB5D9716C}" srcOrd="0" destOrd="0" presId="urn:microsoft.com/office/officeart/2005/8/layout/hierarchy1"/>
    <dgm:cxn modelId="{861939DF-3496-4014-AC10-4C56ABB7A0A0}" type="presOf" srcId="{76EF5D22-A304-447B-BD03-FBEFB3B81997}" destId="{0179E243-840F-4DFA-B7F1-872FE87554B2}" srcOrd="0" destOrd="0" presId="urn:microsoft.com/office/officeart/2005/8/layout/hierarchy1"/>
    <dgm:cxn modelId="{DC73866C-0A5F-4DF3-AFA4-5488320E1F17}" srcId="{2B59E375-C156-4F36-BAF1-9B5BE182295D}" destId="{54AFA711-5D2C-4DF0-A102-B34E9E68CF8A}" srcOrd="0" destOrd="0" parTransId="{1747897E-E796-4585-B145-780840C6CB64}" sibTransId="{D333874B-C3EE-4B2D-BBA2-F56D2699EDAE}"/>
    <dgm:cxn modelId="{B2C9CB1F-CF2C-4BAE-8998-488B217EF98F}" type="presOf" srcId="{7553E16D-B013-402A-BF9E-6E98FCB18EFF}" destId="{692904E3-E344-4618-8CF5-74775B62F7B0}" srcOrd="0" destOrd="0" presId="urn:microsoft.com/office/officeart/2005/8/layout/hierarchy1"/>
    <dgm:cxn modelId="{C21AA9F2-33D1-4AEC-8202-26B5D0266BBF}" type="presOf" srcId="{080A8846-D835-411E-A0A2-9C1FA056387A}" destId="{42339086-F243-4749-9038-0FE6CCB076BD}" srcOrd="0" destOrd="0" presId="urn:microsoft.com/office/officeart/2005/8/layout/hierarchy1"/>
    <dgm:cxn modelId="{05C8F8BA-B0D8-4C51-840C-798C9E23573A}" type="presOf" srcId="{8E0F3D53-A22B-421E-9EE4-52391662770F}" destId="{728E40CF-97DF-4879-8CDB-47A2C1524C30}" srcOrd="0" destOrd="0" presId="urn:microsoft.com/office/officeart/2005/8/layout/hierarchy1"/>
    <dgm:cxn modelId="{FE4DD2B1-A4B6-40DC-BFB0-B41900375AAF}" srcId="{54AFA711-5D2C-4DF0-A102-B34E9E68CF8A}" destId="{EEB7630F-BEE8-4259-A99E-71F2F33B17EA}" srcOrd="0" destOrd="0" parTransId="{A9DBD60A-8D56-4E36-91FF-87D54AE0A0FB}" sibTransId="{B06274A5-00DC-4934-89EE-5FB1773CE87C}"/>
    <dgm:cxn modelId="{099C184D-2127-4CC2-8CAA-BD449266491E}" type="presOf" srcId="{EEB7630F-BEE8-4259-A99E-71F2F33B17EA}" destId="{40CE7048-8FA3-47C4-86BF-C6888798BBF5}" srcOrd="0" destOrd="0" presId="urn:microsoft.com/office/officeart/2005/8/layout/hierarchy1"/>
    <dgm:cxn modelId="{A3A5DA22-778A-4EC2-BA99-4335D4617527}" srcId="{DA77DB72-9952-4E90-BA77-2BCD082D2449}" destId="{C73586C3-39F8-4DAA-BF9A-C40320D069F6}" srcOrd="0" destOrd="0" parTransId="{E4E50CB0-0D53-4984-8461-2DE98AD02A89}" sibTransId="{47915E39-F592-477D-8491-7785419D4337}"/>
    <dgm:cxn modelId="{1C654CF9-53B2-489D-8FD2-A1BE770C744C}" type="presOf" srcId="{D26727A7-9549-4C12-88B4-E995332DFE42}" destId="{C7BABB72-D6B6-414F-BE29-F8018D23C6EB}" srcOrd="0" destOrd="0" presId="urn:microsoft.com/office/officeart/2005/8/layout/hierarchy1"/>
    <dgm:cxn modelId="{53BA33DF-204A-4EDC-8876-04805238F275}" type="presOf" srcId="{E4E50CB0-0D53-4984-8461-2DE98AD02A89}" destId="{972C1741-F2D3-4962-886B-D79BB3055154}" srcOrd="0" destOrd="0" presId="urn:microsoft.com/office/officeart/2005/8/layout/hierarchy1"/>
    <dgm:cxn modelId="{00373BBD-9945-4E35-ACBB-920446A45F08}" type="presOf" srcId="{DA77DB72-9952-4E90-BA77-2BCD082D2449}" destId="{A0772C82-7722-46BD-97D8-52339CA592B6}" srcOrd="0" destOrd="0" presId="urn:microsoft.com/office/officeart/2005/8/layout/hierarchy1"/>
    <dgm:cxn modelId="{B8C1ABC1-5B29-4C5B-B187-D14AD7FC91F9}" srcId="{DA77DB72-9952-4E90-BA77-2BCD082D2449}" destId="{EA8AC408-FDC9-4DD4-82E4-152B71DA36FE}" srcOrd="1" destOrd="0" parTransId="{7553E16D-B013-402A-BF9E-6E98FCB18EFF}" sibTransId="{66D03097-3C0E-4DF0-8F5A-CB996FACE150}"/>
    <dgm:cxn modelId="{F7F10C26-2ECD-4D56-9774-1FEFE37C73D0}" type="presOf" srcId="{11B3F303-A63B-48B5-B2B0-C75D4AC8AA83}" destId="{461328C0-E588-4C00-8A80-38C32F778062}" srcOrd="0" destOrd="0" presId="urn:microsoft.com/office/officeart/2005/8/layout/hierarchy1"/>
    <dgm:cxn modelId="{5A61AFE1-8C9A-462F-82A9-0B958D48547B}" srcId="{54AFA711-5D2C-4DF0-A102-B34E9E68CF8A}" destId="{DA77DB72-9952-4E90-BA77-2BCD082D2449}" srcOrd="1" destOrd="0" parTransId="{080A8846-D835-411E-A0A2-9C1FA056387A}" sibTransId="{C48D0918-D20A-431B-9402-DD410500DFEB}"/>
    <dgm:cxn modelId="{F54013FA-4FCA-470B-BB3D-14C299442A01}" type="presOf" srcId="{2B59E375-C156-4F36-BAF1-9B5BE182295D}" destId="{12250F2C-7891-41E7-998A-104737D6D414}" srcOrd="0" destOrd="0" presId="urn:microsoft.com/office/officeart/2005/8/layout/hierarchy1"/>
    <dgm:cxn modelId="{DDFB8747-9CFA-403B-9F1D-3C1D0DDA3B70}" srcId="{EEB7630F-BEE8-4259-A99E-71F2F33B17EA}" destId="{11B3F303-A63B-48B5-B2B0-C75D4AC8AA83}" srcOrd="0" destOrd="0" parTransId="{D26727A7-9549-4C12-88B4-E995332DFE42}" sibTransId="{A70E6E0D-9AAD-4B0E-BC45-9940E0087A03}"/>
    <dgm:cxn modelId="{29D90AE2-F0E8-4C40-94DC-05C96CFFE390}" type="presParOf" srcId="{12250F2C-7891-41E7-998A-104737D6D414}" destId="{33887392-79F4-4201-B386-0A4D247C94AF}" srcOrd="0" destOrd="0" presId="urn:microsoft.com/office/officeart/2005/8/layout/hierarchy1"/>
    <dgm:cxn modelId="{70B1E4E7-4188-42FE-86FB-61ECE5826045}" type="presParOf" srcId="{33887392-79F4-4201-B386-0A4D247C94AF}" destId="{6B6BCA49-1E9B-4E43-A24E-1BFC899A160C}" srcOrd="0" destOrd="0" presId="urn:microsoft.com/office/officeart/2005/8/layout/hierarchy1"/>
    <dgm:cxn modelId="{EDA45E4E-1EB3-46D8-A40C-285A1D2621BC}" type="presParOf" srcId="{6B6BCA49-1E9B-4E43-A24E-1BFC899A160C}" destId="{34CC072B-50BF-4F7D-97F0-021BE96F03B0}" srcOrd="0" destOrd="0" presId="urn:microsoft.com/office/officeart/2005/8/layout/hierarchy1"/>
    <dgm:cxn modelId="{770A9198-AE65-4A03-8E9B-717F669FF951}" type="presParOf" srcId="{6B6BCA49-1E9B-4E43-A24E-1BFC899A160C}" destId="{919F7E96-F038-4F90-8E7F-FDCBB5D9716C}" srcOrd="1" destOrd="0" presId="urn:microsoft.com/office/officeart/2005/8/layout/hierarchy1"/>
    <dgm:cxn modelId="{74FD1A2E-8114-40BE-BF06-C6C7EF330E23}" type="presParOf" srcId="{33887392-79F4-4201-B386-0A4D247C94AF}" destId="{AEEEA9E4-19B1-4084-AC53-1B2EA8B6CAF6}" srcOrd="1" destOrd="0" presId="urn:microsoft.com/office/officeart/2005/8/layout/hierarchy1"/>
    <dgm:cxn modelId="{866A90BB-45EC-4FB1-B066-EE5258910626}" type="presParOf" srcId="{AEEEA9E4-19B1-4084-AC53-1B2EA8B6CAF6}" destId="{A83F6660-6D43-41C9-BD10-E7D38EB7B2AC}" srcOrd="0" destOrd="0" presId="urn:microsoft.com/office/officeart/2005/8/layout/hierarchy1"/>
    <dgm:cxn modelId="{980A7DD5-0FBA-45A3-AD58-18CBCB0C1D9E}" type="presParOf" srcId="{AEEEA9E4-19B1-4084-AC53-1B2EA8B6CAF6}" destId="{41D7B5EB-FD12-445A-BF36-6F66CE1F962E}" srcOrd="1" destOrd="0" presId="urn:microsoft.com/office/officeart/2005/8/layout/hierarchy1"/>
    <dgm:cxn modelId="{28511122-9417-4853-B426-F8778B7B10D8}" type="presParOf" srcId="{41D7B5EB-FD12-445A-BF36-6F66CE1F962E}" destId="{65E5C115-DFB3-48A7-A3AB-6BC2EDB632FE}" srcOrd="0" destOrd="0" presId="urn:microsoft.com/office/officeart/2005/8/layout/hierarchy1"/>
    <dgm:cxn modelId="{84411623-CDDF-468C-B10E-695B7C94A91A}" type="presParOf" srcId="{65E5C115-DFB3-48A7-A3AB-6BC2EDB632FE}" destId="{81314B17-2CF9-4783-91AA-C9B5F5DDAD6C}" srcOrd="0" destOrd="0" presId="urn:microsoft.com/office/officeart/2005/8/layout/hierarchy1"/>
    <dgm:cxn modelId="{7204906C-A841-4750-B07A-D4F166EB9F4A}" type="presParOf" srcId="{65E5C115-DFB3-48A7-A3AB-6BC2EDB632FE}" destId="{40CE7048-8FA3-47C4-86BF-C6888798BBF5}" srcOrd="1" destOrd="0" presId="urn:microsoft.com/office/officeart/2005/8/layout/hierarchy1"/>
    <dgm:cxn modelId="{3BF64B88-0BD0-4220-A39D-DA1968870701}" type="presParOf" srcId="{41D7B5EB-FD12-445A-BF36-6F66CE1F962E}" destId="{7F4C0FED-2C8F-4007-A871-E834247C90B5}" srcOrd="1" destOrd="0" presId="urn:microsoft.com/office/officeart/2005/8/layout/hierarchy1"/>
    <dgm:cxn modelId="{CDC0FD8F-D418-403B-BBD2-B258755B1FAD}" type="presParOf" srcId="{7F4C0FED-2C8F-4007-A871-E834247C90B5}" destId="{C7BABB72-D6B6-414F-BE29-F8018D23C6EB}" srcOrd="0" destOrd="0" presId="urn:microsoft.com/office/officeart/2005/8/layout/hierarchy1"/>
    <dgm:cxn modelId="{C56FB14C-D8AD-4C44-99D2-A8375AB3D82E}" type="presParOf" srcId="{7F4C0FED-2C8F-4007-A871-E834247C90B5}" destId="{9F431F8C-A84B-407A-A9A4-C2A61940B779}" srcOrd="1" destOrd="0" presId="urn:microsoft.com/office/officeart/2005/8/layout/hierarchy1"/>
    <dgm:cxn modelId="{98A7B2B1-3822-453B-BDCA-557C5FBF7A4A}" type="presParOf" srcId="{9F431F8C-A84B-407A-A9A4-C2A61940B779}" destId="{77816559-2DD4-42F6-AFBD-DB561BAC9070}" srcOrd="0" destOrd="0" presId="urn:microsoft.com/office/officeart/2005/8/layout/hierarchy1"/>
    <dgm:cxn modelId="{B33D6BD1-787A-4AA7-96CE-52EC2A626029}" type="presParOf" srcId="{77816559-2DD4-42F6-AFBD-DB561BAC9070}" destId="{42C10134-E686-4280-BF9D-D96067A55264}" srcOrd="0" destOrd="0" presId="urn:microsoft.com/office/officeart/2005/8/layout/hierarchy1"/>
    <dgm:cxn modelId="{F6A5C996-B320-4678-BA81-A9A47DF59279}" type="presParOf" srcId="{77816559-2DD4-42F6-AFBD-DB561BAC9070}" destId="{461328C0-E588-4C00-8A80-38C32F778062}" srcOrd="1" destOrd="0" presId="urn:microsoft.com/office/officeart/2005/8/layout/hierarchy1"/>
    <dgm:cxn modelId="{29084BEE-4AE1-4B00-ACBB-97F896CEFCF7}" type="presParOf" srcId="{9F431F8C-A84B-407A-A9A4-C2A61940B779}" destId="{404BF4DC-0C63-4F57-AA4D-DAF81FF75CE6}" srcOrd="1" destOrd="0" presId="urn:microsoft.com/office/officeart/2005/8/layout/hierarchy1"/>
    <dgm:cxn modelId="{6E75B150-295C-41DE-A279-1175EF14A423}" type="presParOf" srcId="{7F4C0FED-2C8F-4007-A871-E834247C90B5}" destId="{0179E243-840F-4DFA-B7F1-872FE87554B2}" srcOrd="2" destOrd="0" presId="urn:microsoft.com/office/officeart/2005/8/layout/hierarchy1"/>
    <dgm:cxn modelId="{2D4776E7-4A13-488F-A2AD-0C818FB7B0BC}" type="presParOf" srcId="{7F4C0FED-2C8F-4007-A871-E834247C90B5}" destId="{5424DF8D-8389-4DC8-8183-6E2D6FAAB1AE}" srcOrd="3" destOrd="0" presId="urn:microsoft.com/office/officeart/2005/8/layout/hierarchy1"/>
    <dgm:cxn modelId="{0B45E521-FC1D-462D-959F-1166C8A3F30E}" type="presParOf" srcId="{5424DF8D-8389-4DC8-8183-6E2D6FAAB1AE}" destId="{AC52D20A-BF32-4666-9F58-E006104D0787}" srcOrd="0" destOrd="0" presId="urn:microsoft.com/office/officeart/2005/8/layout/hierarchy1"/>
    <dgm:cxn modelId="{8AF92E2D-016C-4CF6-BDB0-899040898E12}" type="presParOf" srcId="{AC52D20A-BF32-4666-9F58-E006104D0787}" destId="{E76CFA38-7B20-4A60-8956-E1ED9C7D981F}" srcOrd="0" destOrd="0" presId="urn:microsoft.com/office/officeart/2005/8/layout/hierarchy1"/>
    <dgm:cxn modelId="{24E9FF40-C21D-4458-B52A-3CE0469E2BC8}" type="presParOf" srcId="{AC52D20A-BF32-4666-9F58-E006104D0787}" destId="{728E40CF-97DF-4879-8CDB-47A2C1524C30}" srcOrd="1" destOrd="0" presId="urn:microsoft.com/office/officeart/2005/8/layout/hierarchy1"/>
    <dgm:cxn modelId="{D07FF7E1-910A-4E0F-9AE2-7B676C4F214E}" type="presParOf" srcId="{5424DF8D-8389-4DC8-8183-6E2D6FAAB1AE}" destId="{319EE76F-4242-4A60-8622-5F86A660734A}" srcOrd="1" destOrd="0" presId="urn:microsoft.com/office/officeart/2005/8/layout/hierarchy1"/>
    <dgm:cxn modelId="{D0EA437F-37B8-4CB5-8679-01EF5517D6F2}" type="presParOf" srcId="{AEEEA9E4-19B1-4084-AC53-1B2EA8B6CAF6}" destId="{42339086-F243-4749-9038-0FE6CCB076BD}" srcOrd="2" destOrd="0" presId="urn:microsoft.com/office/officeart/2005/8/layout/hierarchy1"/>
    <dgm:cxn modelId="{D164D6FD-195E-4DCF-99F7-828CAE999A90}" type="presParOf" srcId="{AEEEA9E4-19B1-4084-AC53-1B2EA8B6CAF6}" destId="{F44E022A-9D6B-4265-B205-86C348DBC721}" srcOrd="3" destOrd="0" presId="urn:microsoft.com/office/officeart/2005/8/layout/hierarchy1"/>
    <dgm:cxn modelId="{2A8F2FEB-C2AE-43C2-992D-8841F92AB7BB}" type="presParOf" srcId="{F44E022A-9D6B-4265-B205-86C348DBC721}" destId="{74225D81-DAF6-4150-8B81-A4BCC5860458}" srcOrd="0" destOrd="0" presId="urn:microsoft.com/office/officeart/2005/8/layout/hierarchy1"/>
    <dgm:cxn modelId="{9E7A9D56-63A3-4A50-A761-30A11D09F6ED}" type="presParOf" srcId="{74225D81-DAF6-4150-8B81-A4BCC5860458}" destId="{DF878939-8ECB-4AB1-8158-5E3C2B879B68}" srcOrd="0" destOrd="0" presId="urn:microsoft.com/office/officeart/2005/8/layout/hierarchy1"/>
    <dgm:cxn modelId="{B0EFF2E5-8DCB-4679-940F-52575F97F0A9}" type="presParOf" srcId="{74225D81-DAF6-4150-8B81-A4BCC5860458}" destId="{A0772C82-7722-46BD-97D8-52339CA592B6}" srcOrd="1" destOrd="0" presId="urn:microsoft.com/office/officeart/2005/8/layout/hierarchy1"/>
    <dgm:cxn modelId="{0BB79015-842C-4E08-9A26-1A18F9380FE6}" type="presParOf" srcId="{F44E022A-9D6B-4265-B205-86C348DBC721}" destId="{717E78BE-9F0A-4FCD-B6B8-521FCE39A853}" srcOrd="1" destOrd="0" presId="urn:microsoft.com/office/officeart/2005/8/layout/hierarchy1"/>
    <dgm:cxn modelId="{29A2BB72-BE7C-4943-B0F6-CB57BB032C3D}" type="presParOf" srcId="{717E78BE-9F0A-4FCD-B6B8-521FCE39A853}" destId="{972C1741-F2D3-4962-886B-D79BB3055154}" srcOrd="0" destOrd="0" presId="urn:microsoft.com/office/officeart/2005/8/layout/hierarchy1"/>
    <dgm:cxn modelId="{3B8076ED-1CC3-40EB-A870-AE08E12B676C}" type="presParOf" srcId="{717E78BE-9F0A-4FCD-B6B8-521FCE39A853}" destId="{4353D98E-DC8C-4A81-9F73-FC8E4CE88F96}" srcOrd="1" destOrd="0" presId="urn:microsoft.com/office/officeart/2005/8/layout/hierarchy1"/>
    <dgm:cxn modelId="{2236D68F-48A0-491B-A94D-04C4FF150E8B}" type="presParOf" srcId="{4353D98E-DC8C-4A81-9F73-FC8E4CE88F96}" destId="{57824CC6-8B4C-4FCC-97C6-8E5F51BFABAB}" srcOrd="0" destOrd="0" presId="urn:microsoft.com/office/officeart/2005/8/layout/hierarchy1"/>
    <dgm:cxn modelId="{42A4C584-B601-4C51-86BB-C05BBDAF6BE3}" type="presParOf" srcId="{57824CC6-8B4C-4FCC-97C6-8E5F51BFABAB}" destId="{453CB0F0-7581-4F06-8EB1-CAEA0717F9FE}" srcOrd="0" destOrd="0" presId="urn:microsoft.com/office/officeart/2005/8/layout/hierarchy1"/>
    <dgm:cxn modelId="{A0FB160A-BD9E-41D1-93C9-62D184E48F50}" type="presParOf" srcId="{57824CC6-8B4C-4FCC-97C6-8E5F51BFABAB}" destId="{DFEE1C63-C351-4945-9390-07CA8222F55E}" srcOrd="1" destOrd="0" presId="urn:microsoft.com/office/officeart/2005/8/layout/hierarchy1"/>
    <dgm:cxn modelId="{21170C60-105B-439C-91F5-41F5EEADE77C}" type="presParOf" srcId="{4353D98E-DC8C-4A81-9F73-FC8E4CE88F96}" destId="{DA57F020-DDA7-401B-839D-36FF262D22AD}" srcOrd="1" destOrd="0" presId="urn:microsoft.com/office/officeart/2005/8/layout/hierarchy1"/>
    <dgm:cxn modelId="{1487D858-E94E-4240-85D3-66A76B432CB4}" type="presParOf" srcId="{717E78BE-9F0A-4FCD-B6B8-521FCE39A853}" destId="{692904E3-E344-4618-8CF5-74775B62F7B0}" srcOrd="2" destOrd="0" presId="urn:microsoft.com/office/officeart/2005/8/layout/hierarchy1"/>
    <dgm:cxn modelId="{D13E4BE9-C4F2-4C64-A958-7063B80DC798}" type="presParOf" srcId="{717E78BE-9F0A-4FCD-B6B8-521FCE39A853}" destId="{16A7B0F6-00BA-4848-9532-C6546D00AC37}" srcOrd="3" destOrd="0" presId="urn:microsoft.com/office/officeart/2005/8/layout/hierarchy1"/>
    <dgm:cxn modelId="{BE52818C-FA6B-4E84-964C-F7B053F5401C}" type="presParOf" srcId="{16A7B0F6-00BA-4848-9532-C6546D00AC37}" destId="{038F6284-3ED4-4AC5-894D-F215E4EE1890}" srcOrd="0" destOrd="0" presId="urn:microsoft.com/office/officeart/2005/8/layout/hierarchy1"/>
    <dgm:cxn modelId="{9563ED34-B97A-44BE-9F63-397C8F180CCF}" type="presParOf" srcId="{038F6284-3ED4-4AC5-894D-F215E4EE1890}" destId="{91A37042-773F-426E-B7E8-9418D7CF10AD}" srcOrd="0" destOrd="0" presId="urn:microsoft.com/office/officeart/2005/8/layout/hierarchy1"/>
    <dgm:cxn modelId="{805D1940-D184-4CAE-BE8C-C67CD3857B6A}" type="presParOf" srcId="{038F6284-3ED4-4AC5-894D-F215E4EE1890}" destId="{008D0190-48FD-4335-AAC5-3AD07E0E3AF3}" srcOrd="1" destOrd="0" presId="urn:microsoft.com/office/officeart/2005/8/layout/hierarchy1"/>
    <dgm:cxn modelId="{9A956857-9195-48FF-ACDE-0EAF323734D3}" type="presParOf" srcId="{16A7B0F6-00BA-4848-9532-C6546D00AC37}" destId="{8EF4BD84-FD87-4FBB-A20C-BCFD21C0D7A9}"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2060622-6F8C-46BE-807E-EAD27F18F010}" type="doc">
      <dgm:prSet loTypeId="urn:microsoft.com/office/officeart/2005/8/layout/chevron2" loCatId="process" qsTypeId="urn:microsoft.com/office/officeart/2005/8/quickstyle/3d4" qsCatId="3D" csTypeId="urn:microsoft.com/office/officeart/2005/8/colors/colorful4" csCatId="colorful" phldr="1"/>
      <dgm:spPr/>
      <dgm:t>
        <a:bodyPr/>
        <a:lstStyle/>
        <a:p>
          <a:endParaRPr lang="en-US"/>
        </a:p>
      </dgm:t>
    </dgm:pt>
    <dgm:pt modelId="{A6EB1DDF-055D-4D16-BF63-0D68B43686B1}">
      <dgm:prSet phldrT="[Text]"/>
      <dgm:spPr>
        <a:xfrm rot="5400000">
          <a:off x="-261595" y="263779"/>
          <a:ext cx="1743967" cy="1220777"/>
        </a:xfrm>
        <a:prstGeom prst="chevron">
          <a:avLst/>
        </a:prstGeom>
        <a:solidFill>
          <a:srgbClr val="88A81D"/>
        </a:solidFill>
        <a:ln w="9525" cap="flat" cmpd="sng" algn="ctr">
          <a:solidFill>
            <a:srgbClr val="8064A2">
              <a:hueOff val="0"/>
              <a:satOff val="0"/>
              <a:lumOff val="0"/>
              <a:alphaOff val="0"/>
            </a:srgbClr>
          </a:solidFill>
          <a:prstDash val="solid"/>
        </a:ln>
        <a:effectLst/>
        <a:scene3d>
          <a:camera prst="orthographicFront"/>
          <a:lightRig rig="chilly" dir="t"/>
        </a:scene3d>
        <a:sp3d prstMaterial="translucentPowder">
          <a:bevelT w="127000" h="25400" prst="softRound"/>
        </a:sp3d>
      </dgm:spPr>
      <dgm:t>
        <a:bodyPr/>
        <a:lstStyle/>
        <a:p>
          <a:r>
            <a:rPr lang="en-US" dirty="0">
              <a:solidFill>
                <a:sysClr val="window" lastClr="FFFFFF"/>
              </a:solidFill>
              <a:latin typeface="Calibri"/>
              <a:ea typeface="+mn-ea"/>
              <a:cs typeface="+mn-cs"/>
            </a:rPr>
            <a:t>Step One</a:t>
          </a:r>
        </a:p>
      </dgm:t>
    </dgm:pt>
    <dgm:pt modelId="{EE141777-E153-4536-B27B-2FB3C2B7530E}" type="parTrans" cxnId="{7B15FC83-CCC6-4662-8300-7CE6797239A9}">
      <dgm:prSet/>
      <dgm:spPr/>
      <dgm:t>
        <a:bodyPr/>
        <a:lstStyle/>
        <a:p>
          <a:endParaRPr lang="en-US"/>
        </a:p>
      </dgm:t>
    </dgm:pt>
    <dgm:pt modelId="{0EB1173F-5793-412B-9D5B-9983EFB4D651}" type="sibTrans" cxnId="{7B15FC83-CCC6-4662-8300-7CE6797239A9}">
      <dgm:prSet/>
      <dgm:spPr/>
      <dgm:t>
        <a:bodyPr/>
        <a:lstStyle/>
        <a:p>
          <a:endParaRPr lang="en-US"/>
        </a:p>
      </dgm:t>
    </dgm:pt>
    <dgm:pt modelId="{ABD77D50-ED98-463F-884F-1331D9B7B2B0}">
      <dgm:prSet phldrT="[Text]" custT="1"/>
      <dgm:spPr>
        <a:xfrm rot="5400000">
          <a:off x="3034449" y="-1811487"/>
          <a:ext cx="1133579" cy="4760922"/>
        </a:xfrm>
        <a:prstGeom prst="round2SameRect">
          <a:avLst/>
        </a:prstGeom>
        <a:solidFill>
          <a:sysClr val="window" lastClr="FFFFFF">
            <a:alpha val="90000"/>
            <a:hueOff val="0"/>
            <a:satOff val="0"/>
            <a:lumOff val="0"/>
            <a:alphaOff val="0"/>
          </a:sysClr>
        </a:solidFill>
        <a:ln w="9525" cap="flat" cmpd="sng" algn="ctr">
          <a:solidFill>
            <a:srgbClr val="8064A2">
              <a:hueOff val="0"/>
              <a:satOff val="0"/>
              <a:lumOff val="0"/>
              <a:alphaOff val="0"/>
            </a:srgbClr>
          </a:solidFill>
          <a:prstDash val="solid"/>
        </a:ln>
        <a:effectLst/>
        <a:scene3d>
          <a:camera prst="orthographicFront"/>
          <a:lightRig rig="chilly" dir="t"/>
        </a:scene3d>
        <a:sp3d prstMaterial="dkEdge">
          <a:bevelT w="25400" h="6350" prst="softRound"/>
          <a:bevelB w="0" h="0" prst="convex"/>
        </a:sp3d>
      </dgm:spPr>
      <dgm:t>
        <a:bodyPr/>
        <a:lstStyle/>
        <a:p>
          <a:r>
            <a:rPr lang="en-US" sz="1400">
              <a:solidFill>
                <a:sysClr val="windowText" lastClr="000000">
                  <a:hueOff val="0"/>
                  <a:satOff val="0"/>
                  <a:lumOff val="0"/>
                  <a:alphaOff val="0"/>
                </a:sysClr>
              </a:solidFill>
              <a:latin typeface="Calibri"/>
              <a:ea typeface="+mn-ea"/>
              <a:cs typeface="+mn-cs"/>
            </a:rPr>
            <a:t>Percentage Completion Method</a:t>
          </a:r>
        </a:p>
      </dgm:t>
    </dgm:pt>
    <dgm:pt modelId="{56EA938A-BAC1-42BB-8C57-0148B1C90D70}" type="parTrans" cxnId="{D293F60A-471E-4369-A7C0-5F55F578C90F}">
      <dgm:prSet/>
      <dgm:spPr/>
      <dgm:t>
        <a:bodyPr/>
        <a:lstStyle/>
        <a:p>
          <a:endParaRPr lang="en-US"/>
        </a:p>
      </dgm:t>
    </dgm:pt>
    <dgm:pt modelId="{3B4AA178-434A-41FB-A306-5932929E162C}" type="sibTrans" cxnId="{D293F60A-471E-4369-A7C0-5F55F578C90F}">
      <dgm:prSet/>
      <dgm:spPr/>
      <dgm:t>
        <a:bodyPr/>
        <a:lstStyle/>
        <a:p>
          <a:endParaRPr lang="en-US"/>
        </a:p>
      </dgm:t>
    </dgm:pt>
    <dgm:pt modelId="{80E752D5-25E2-4A21-8BB4-7599CDBEC05E}">
      <dgm:prSet phldrT="[Text]" custT="1"/>
      <dgm:spPr>
        <a:xfrm rot="5400000">
          <a:off x="3034449" y="-1811487"/>
          <a:ext cx="1133579" cy="4760922"/>
        </a:xfrm>
        <a:prstGeom prst="round2SameRect">
          <a:avLst/>
        </a:prstGeom>
        <a:solidFill>
          <a:sysClr val="window" lastClr="FFFFFF">
            <a:alpha val="90000"/>
            <a:hueOff val="0"/>
            <a:satOff val="0"/>
            <a:lumOff val="0"/>
            <a:alphaOff val="0"/>
          </a:sysClr>
        </a:solidFill>
        <a:ln w="9525" cap="flat" cmpd="sng" algn="ctr">
          <a:solidFill>
            <a:srgbClr val="8064A2">
              <a:hueOff val="0"/>
              <a:satOff val="0"/>
              <a:lumOff val="0"/>
              <a:alphaOff val="0"/>
            </a:srgbClr>
          </a:solidFill>
          <a:prstDash val="solid"/>
        </a:ln>
        <a:effectLst/>
        <a:scene3d>
          <a:camera prst="orthographicFront"/>
          <a:lightRig rig="chilly" dir="t"/>
        </a:scene3d>
        <a:sp3d prstMaterial="dkEdge">
          <a:bevelT w="25400" h="6350" prst="softRound"/>
          <a:bevelB w="0" h="0" prst="convex"/>
        </a:sp3d>
      </dgm:spPr>
      <dgm:t>
        <a:bodyPr/>
        <a:lstStyle/>
        <a:p>
          <a:r>
            <a:rPr lang="en-US" sz="1400">
              <a:solidFill>
                <a:sysClr val="windowText" lastClr="000000">
                  <a:hueOff val="0"/>
                  <a:satOff val="0"/>
                  <a:lumOff val="0"/>
                  <a:alphaOff val="0"/>
                </a:sysClr>
              </a:solidFill>
              <a:latin typeface="Calibri"/>
              <a:ea typeface="+mn-ea"/>
              <a:cs typeface="+mn-cs"/>
            </a:rPr>
            <a:t>% of completion=</a:t>
          </a:r>
          <a:r>
            <a:rPr lang="en-US" sz="1400" u="sng">
              <a:solidFill>
                <a:sysClr val="windowText" lastClr="000000">
                  <a:hueOff val="0"/>
                  <a:satOff val="0"/>
                  <a:lumOff val="0"/>
                  <a:alphaOff val="0"/>
                </a:sysClr>
              </a:solidFill>
              <a:latin typeface="Calibri"/>
              <a:ea typeface="+mn-ea"/>
              <a:cs typeface="+mn-cs"/>
            </a:rPr>
            <a:t> Cost incurred up to the reporting date</a:t>
          </a:r>
          <a:r>
            <a:rPr lang="en-US" sz="1400">
              <a:solidFill>
                <a:sysClr val="windowText" lastClr="000000">
                  <a:hueOff val="0"/>
                  <a:satOff val="0"/>
                  <a:lumOff val="0"/>
                  <a:alphaOff val="0"/>
                </a:sysClr>
              </a:solidFill>
              <a:latin typeface="Calibri"/>
              <a:ea typeface="+mn-ea"/>
              <a:cs typeface="+mn-cs"/>
            </a:rPr>
            <a:t>  × 100		         Total estimated cost of product</a:t>
          </a:r>
        </a:p>
      </dgm:t>
    </dgm:pt>
    <dgm:pt modelId="{A61F5B0A-6EB6-4005-9043-0E16B3627D65}" type="parTrans" cxnId="{3ADF0A2B-E233-40DD-A5DD-22FAD04EAC53}">
      <dgm:prSet/>
      <dgm:spPr/>
      <dgm:t>
        <a:bodyPr/>
        <a:lstStyle/>
        <a:p>
          <a:endParaRPr lang="en-US"/>
        </a:p>
      </dgm:t>
    </dgm:pt>
    <dgm:pt modelId="{9BEEC2B1-5BD0-4B36-8241-E7C2B97BAD7B}" type="sibTrans" cxnId="{3ADF0A2B-E233-40DD-A5DD-22FAD04EAC53}">
      <dgm:prSet/>
      <dgm:spPr/>
      <dgm:t>
        <a:bodyPr/>
        <a:lstStyle/>
        <a:p>
          <a:endParaRPr lang="en-US"/>
        </a:p>
      </dgm:t>
    </dgm:pt>
    <dgm:pt modelId="{62338EB5-B851-475F-90C9-F0DB632F46CD}">
      <dgm:prSet phldrT="[Text]"/>
      <dgm:spPr>
        <a:xfrm rot="5400000">
          <a:off x="-261595" y="1715843"/>
          <a:ext cx="1743967" cy="1220777"/>
        </a:xfrm>
        <a:prstGeom prst="chevron">
          <a:avLst/>
        </a:prstGeom>
        <a:solidFill>
          <a:srgbClr val="88A81D"/>
        </a:solidFill>
        <a:ln w="9525" cap="flat" cmpd="sng" algn="ctr">
          <a:solidFill>
            <a:srgbClr val="8064A2">
              <a:hueOff val="-4464770"/>
              <a:satOff val="26899"/>
              <a:lumOff val="2156"/>
              <a:alphaOff val="0"/>
            </a:srgbClr>
          </a:solidFill>
          <a:prstDash val="solid"/>
        </a:ln>
        <a:effectLst/>
        <a:scene3d>
          <a:camera prst="orthographicFront"/>
          <a:lightRig rig="chilly" dir="t"/>
        </a:scene3d>
        <a:sp3d prstMaterial="translucentPowder">
          <a:bevelT w="127000" h="25400" prst="softRound"/>
        </a:sp3d>
      </dgm:spPr>
      <dgm:t>
        <a:bodyPr/>
        <a:lstStyle/>
        <a:p>
          <a:r>
            <a:rPr lang="en-US" dirty="0">
              <a:solidFill>
                <a:sysClr val="window" lastClr="FFFFFF"/>
              </a:solidFill>
              <a:latin typeface="Calibri"/>
              <a:ea typeface="+mn-ea"/>
              <a:cs typeface="+mn-cs"/>
            </a:rPr>
            <a:t>Step Two</a:t>
          </a:r>
        </a:p>
      </dgm:t>
    </dgm:pt>
    <dgm:pt modelId="{D8B1790C-FECF-43BC-BE39-5F28D92DF779}" type="parTrans" cxnId="{DED51C3C-9801-4C8E-A703-F3B2EAD2D5CB}">
      <dgm:prSet/>
      <dgm:spPr/>
      <dgm:t>
        <a:bodyPr/>
        <a:lstStyle/>
        <a:p>
          <a:endParaRPr lang="en-US"/>
        </a:p>
      </dgm:t>
    </dgm:pt>
    <dgm:pt modelId="{7C5E14DF-EECA-45DC-9C0E-2568891985F7}" type="sibTrans" cxnId="{DED51C3C-9801-4C8E-A703-F3B2EAD2D5CB}">
      <dgm:prSet/>
      <dgm:spPr/>
      <dgm:t>
        <a:bodyPr/>
        <a:lstStyle/>
        <a:p>
          <a:endParaRPr lang="en-US"/>
        </a:p>
      </dgm:t>
    </dgm:pt>
    <dgm:pt modelId="{3AFFAACB-B901-43DA-8553-5E17833D08E9}">
      <dgm:prSet phldrT="[Text]" custT="1"/>
      <dgm:spPr>
        <a:xfrm rot="5400000">
          <a:off x="3034449" y="-359423"/>
          <a:ext cx="1133579" cy="4760922"/>
        </a:xfrm>
        <a:prstGeom prst="round2SameRect">
          <a:avLst/>
        </a:prstGeom>
        <a:solidFill>
          <a:sysClr val="window" lastClr="FFFFFF">
            <a:alpha val="90000"/>
            <a:hueOff val="0"/>
            <a:satOff val="0"/>
            <a:lumOff val="0"/>
            <a:alphaOff val="0"/>
          </a:sysClr>
        </a:solidFill>
        <a:ln w="9525" cap="flat" cmpd="sng" algn="ctr">
          <a:solidFill>
            <a:srgbClr val="8064A2">
              <a:hueOff val="-4464770"/>
              <a:satOff val="26899"/>
              <a:lumOff val="2156"/>
              <a:alphaOff val="0"/>
            </a:srgbClr>
          </a:solidFill>
          <a:prstDash val="solid"/>
        </a:ln>
        <a:effectLst/>
        <a:scene3d>
          <a:camera prst="orthographicFront"/>
          <a:lightRig rig="chilly" dir="t"/>
        </a:scene3d>
        <a:sp3d prstMaterial="dkEdge">
          <a:bevelT w="25400" h="6350" prst="softRound"/>
          <a:bevelB w="0" h="0" prst="convex"/>
        </a:sp3d>
      </dgm:spPr>
      <dgm:t>
        <a:bodyPr/>
        <a:lstStyle/>
        <a:p>
          <a:r>
            <a:rPr lang="en-US" sz="1400" dirty="0">
              <a:solidFill>
                <a:sysClr val="windowText" lastClr="000000">
                  <a:hueOff val="0"/>
                  <a:satOff val="0"/>
                  <a:lumOff val="0"/>
                  <a:alphaOff val="0"/>
                </a:sysClr>
              </a:solidFill>
              <a:latin typeface="Calibri"/>
              <a:ea typeface="+mn-ea"/>
              <a:cs typeface="+mn-cs"/>
            </a:rPr>
            <a:t>Current Contract Revenue</a:t>
          </a:r>
        </a:p>
      </dgm:t>
    </dgm:pt>
    <dgm:pt modelId="{C18580D5-D032-458E-8B6D-21C361160BBC}" type="parTrans" cxnId="{C094B3B9-5922-4BF5-A06F-501E9152529A}">
      <dgm:prSet/>
      <dgm:spPr/>
      <dgm:t>
        <a:bodyPr/>
        <a:lstStyle/>
        <a:p>
          <a:endParaRPr lang="en-US"/>
        </a:p>
      </dgm:t>
    </dgm:pt>
    <dgm:pt modelId="{728DB2F7-ED25-4ACD-A740-EFD08BDBB22B}" type="sibTrans" cxnId="{C094B3B9-5922-4BF5-A06F-501E9152529A}">
      <dgm:prSet/>
      <dgm:spPr/>
      <dgm:t>
        <a:bodyPr/>
        <a:lstStyle/>
        <a:p>
          <a:endParaRPr lang="en-US"/>
        </a:p>
      </dgm:t>
    </dgm:pt>
    <dgm:pt modelId="{855BED8E-EDEC-44F5-A31E-CE82EB16493F}">
      <dgm:prSet phldrT="[Text]" custT="1"/>
      <dgm:spPr>
        <a:xfrm rot="5400000">
          <a:off x="3034449" y="-359423"/>
          <a:ext cx="1133579" cy="4760922"/>
        </a:xfrm>
        <a:prstGeom prst="round2SameRect">
          <a:avLst/>
        </a:prstGeom>
        <a:solidFill>
          <a:sysClr val="window" lastClr="FFFFFF">
            <a:alpha val="90000"/>
            <a:hueOff val="0"/>
            <a:satOff val="0"/>
            <a:lumOff val="0"/>
            <a:alphaOff val="0"/>
          </a:sysClr>
        </a:solidFill>
        <a:ln w="9525" cap="flat" cmpd="sng" algn="ctr">
          <a:solidFill>
            <a:srgbClr val="8064A2">
              <a:hueOff val="-4464770"/>
              <a:satOff val="26899"/>
              <a:lumOff val="2156"/>
              <a:alphaOff val="0"/>
            </a:srgbClr>
          </a:solidFill>
          <a:prstDash val="solid"/>
        </a:ln>
        <a:effectLst/>
        <a:scene3d>
          <a:camera prst="orthographicFront"/>
          <a:lightRig rig="chilly" dir="t"/>
        </a:scene3d>
        <a:sp3d prstMaterial="dkEdge">
          <a:bevelT w="25400" h="6350" prst="softRound"/>
          <a:bevelB w="0" h="0" prst="convex"/>
        </a:sp3d>
      </dgm:spPr>
      <dgm:t>
        <a:bodyPr/>
        <a:lstStyle/>
        <a:p>
          <a:r>
            <a:rPr lang="en-US" sz="1400">
              <a:solidFill>
                <a:sysClr val="windowText" lastClr="000000">
                  <a:hueOff val="0"/>
                  <a:satOff val="0"/>
                  <a:lumOff val="0"/>
                  <a:alphaOff val="0"/>
                </a:sysClr>
              </a:solidFill>
              <a:latin typeface="Calibri"/>
              <a:ea typeface="+mn-ea"/>
              <a:cs typeface="+mn-cs"/>
            </a:rPr>
            <a:t>(Step 1×Contract Price) </a:t>
          </a:r>
          <a:r>
            <a:rPr lang="en-US" sz="1400" i="1">
              <a:solidFill>
                <a:sysClr val="windowText" lastClr="000000">
                  <a:hueOff val="0"/>
                  <a:satOff val="0"/>
                  <a:lumOff val="0"/>
                  <a:alphaOff val="0"/>
                </a:sysClr>
              </a:solidFill>
              <a:latin typeface="Calibri"/>
              <a:ea typeface="+mn-ea"/>
              <a:cs typeface="+mn-cs"/>
            </a:rPr>
            <a:t>Less </a:t>
          </a:r>
          <a:r>
            <a:rPr lang="en-US" sz="1400">
              <a:solidFill>
                <a:sysClr val="windowText" lastClr="000000">
                  <a:hueOff val="0"/>
                  <a:satOff val="0"/>
                  <a:lumOff val="0"/>
                  <a:alphaOff val="0"/>
                </a:sysClr>
              </a:solidFill>
              <a:latin typeface="Calibri"/>
              <a:ea typeface="+mn-ea"/>
              <a:cs typeface="+mn-cs"/>
            </a:rPr>
            <a:t>Revenue Previously Recognised</a:t>
          </a:r>
        </a:p>
      </dgm:t>
    </dgm:pt>
    <dgm:pt modelId="{02AA01C4-B178-41A8-B85E-22C45B5F7943}" type="parTrans" cxnId="{ADF3A000-9213-4728-9139-5A4954F6CF5A}">
      <dgm:prSet/>
      <dgm:spPr/>
      <dgm:t>
        <a:bodyPr/>
        <a:lstStyle/>
        <a:p>
          <a:endParaRPr lang="en-US"/>
        </a:p>
      </dgm:t>
    </dgm:pt>
    <dgm:pt modelId="{44F206A3-CC40-415D-AB5C-9AEFFE0DDE90}" type="sibTrans" cxnId="{ADF3A000-9213-4728-9139-5A4954F6CF5A}">
      <dgm:prSet/>
      <dgm:spPr/>
      <dgm:t>
        <a:bodyPr/>
        <a:lstStyle/>
        <a:p>
          <a:endParaRPr lang="en-US"/>
        </a:p>
      </dgm:t>
    </dgm:pt>
    <dgm:pt modelId="{0C75CA6E-2583-47F0-A570-799A6E724EAF}" type="pres">
      <dgm:prSet presAssocID="{E2060622-6F8C-46BE-807E-EAD27F18F010}" presName="linearFlow" presStyleCnt="0">
        <dgm:presLayoutVars>
          <dgm:dir/>
          <dgm:animLvl val="lvl"/>
          <dgm:resizeHandles val="exact"/>
        </dgm:presLayoutVars>
      </dgm:prSet>
      <dgm:spPr/>
      <dgm:t>
        <a:bodyPr/>
        <a:lstStyle/>
        <a:p>
          <a:endParaRPr lang="en-US"/>
        </a:p>
      </dgm:t>
    </dgm:pt>
    <dgm:pt modelId="{E80C09FC-32CE-4103-9A0A-AE381C17440B}" type="pres">
      <dgm:prSet presAssocID="{A6EB1DDF-055D-4D16-BF63-0D68B43686B1}" presName="composite" presStyleCnt="0"/>
      <dgm:spPr/>
    </dgm:pt>
    <dgm:pt modelId="{534BD48B-431A-4C04-8B3D-66CD83F53086}" type="pres">
      <dgm:prSet presAssocID="{A6EB1DDF-055D-4D16-BF63-0D68B43686B1}" presName="parentText" presStyleLbl="alignNode1" presStyleIdx="0" presStyleCnt="2" custScaleX="100000">
        <dgm:presLayoutVars>
          <dgm:chMax val="1"/>
          <dgm:bulletEnabled val="1"/>
        </dgm:presLayoutVars>
      </dgm:prSet>
      <dgm:spPr/>
      <dgm:t>
        <a:bodyPr/>
        <a:lstStyle/>
        <a:p>
          <a:endParaRPr lang="en-US"/>
        </a:p>
      </dgm:t>
    </dgm:pt>
    <dgm:pt modelId="{7E70B7EA-6506-42A9-AB37-D2A6CE0BE86D}" type="pres">
      <dgm:prSet presAssocID="{A6EB1DDF-055D-4D16-BF63-0D68B43686B1}" presName="descendantText" presStyleLbl="alignAcc1" presStyleIdx="0" presStyleCnt="2" custAng="0">
        <dgm:presLayoutVars>
          <dgm:bulletEnabled val="1"/>
        </dgm:presLayoutVars>
      </dgm:prSet>
      <dgm:spPr/>
      <dgm:t>
        <a:bodyPr/>
        <a:lstStyle/>
        <a:p>
          <a:endParaRPr lang="en-US"/>
        </a:p>
      </dgm:t>
    </dgm:pt>
    <dgm:pt modelId="{7278B9B9-30ED-45FC-8FBF-3171F55052D7}" type="pres">
      <dgm:prSet presAssocID="{0EB1173F-5793-412B-9D5B-9983EFB4D651}" presName="sp" presStyleCnt="0"/>
      <dgm:spPr/>
    </dgm:pt>
    <dgm:pt modelId="{B69A8C24-8CED-4552-878B-770B11A0622C}" type="pres">
      <dgm:prSet presAssocID="{62338EB5-B851-475F-90C9-F0DB632F46CD}" presName="composite" presStyleCnt="0"/>
      <dgm:spPr/>
    </dgm:pt>
    <dgm:pt modelId="{F8225BAE-BA67-44B6-B682-0F8C8E3A5232}" type="pres">
      <dgm:prSet presAssocID="{62338EB5-B851-475F-90C9-F0DB632F46CD}" presName="parentText" presStyleLbl="alignNode1" presStyleIdx="1" presStyleCnt="2">
        <dgm:presLayoutVars>
          <dgm:chMax val="1"/>
          <dgm:bulletEnabled val="1"/>
        </dgm:presLayoutVars>
      </dgm:prSet>
      <dgm:spPr/>
      <dgm:t>
        <a:bodyPr/>
        <a:lstStyle/>
        <a:p>
          <a:endParaRPr lang="en-US"/>
        </a:p>
      </dgm:t>
    </dgm:pt>
    <dgm:pt modelId="{C58EFE3D-9AAC-4C9B-81E8-2F1909E83482}" type="pres">
      <dgm:prSet presAssocID="{62338EB5-B851-475F-90C9-F0DB632F46CD}" presName="descendantText" presStyleLbl="alignAcc1" presStyleIdx="1" presStyleCnt="2">
        <dgm:presLayoutVars>
          <dgm:bulletEnabled val="1"/>
        </dgm:presLayoutVars>
      </dgm:prSet>
      <dgm:spPr/>
      <dgm:t>
        <a:bodyPr/>
        <a:lstStyle/>
        <a:p>
          <a:endParaRPr lang="en-US"/>
        </a:p>
      </dgm:t>
    </dgm:pt>
  </dgm:ptLst>
  <dgm:cxnLst>
    <dgm:cxn modelId="{C094B3B9-5922-4BF5-A06F-501E9152529A}" srcId="{62338EB5-B851-475F-90C9-F0DB632F46CD}" destId="{3AFFAACB-B901-43DA-8553-5E17833D08E9}" srcOrd="0" destOrd="0" parTransId="{C18580D5-D032-458E-8B6D-21C361160BBC}" sibTransId="{728DB2F7-ED25-4ACD-A740-EFD08BDBB22B}"/>
    <dgm:cxn modelId="{D58102FE-07FE-4BAC-932A-7EE27349CB98}" type="presOf" srcId="{ABD77D50-ED98-463F-884F-1331D9B7B2B0}" destId="{7E70B7EA-6506-42A9-AB37-D2A6CE0BE86D}" srcOrd="0" destOrd="0" presId="urn:microsoft.com/office/officeart/2005/8/layout/chevron2"/>
    <dgm:cxn modelId="{FC03B388-BBEF-4FDF-84B7-E71B43501152}" type="presOf" srcId="{62338EB5-B851-475F-90C9-F0DB632F46CD}" destId="{F8225BAE-BA67-44B6-B682-0F8C8E3A5232}" srcOrd="0" destOrd="0" presId="urn:microsoft.com/office/officeart/2005/8/layout/chevron2"/>
    <dgm:cxn modelId="{DB48E884-3C30-46A8-BC00-A0DCBC7BC80F}" type="presOf" srcId="{80E752D5-25E2-4A21-8BB4-7599CDBEC05E}" destId="{7E70B7EA-6506-42A9-AB37-D2A6CE0BE86D}" srcOrd="0" destOrd="1" presId="urn:microsoft.com/office/officeart/2005/8/layout/chevron2"/>
    <dgm:cxn modelId="{448D2647-B807-404A-A39C-84C0ECBC5274}" type="presOf" srcId="{E2060622-6F8C-46BE-807E-EAD27F18F010}" destId="{0C75CA6E-2583-47F0-A570-799A6E724EAF}" srcOrd="0" destOrd="0" presId="urn:microsoft.com/office/officeart/2005/8/layout/chevron2"/>
    <dgm:cxn modelId="{7B15FC83-CCC6-4662-8300-7CE6797239A9}" srcId="{E2060622-6F8C-46BE-807E-EAD27F18F010}" destId="{A6EB1DDF-055D-4D16-BF63-0D68B43686B1}" srcOrd="0" destOrd="0" parTransId="{EE141777-E153-4536-B27B-2FB3C2B7530E}" sibTransId="{0EB1173F-5793-412B-9D5B-9983EFB4D651}"/>
    <dgm:cxn modelId="{D293F60A-471E-4369-A7C0-5F55F578C90F}" srcId="{A6EB1DDF-055D-4D16-BF63-0D68B43686B1}" destId="{ABD77D50-ED98-463F-884F-1331D9B7B2B0}" srcOrd="0" destOrd="0" parTransId="{56EA938A-BAC1-42BB-8C57-0148B1C90D70}" sibTransId="{3B4AA178-434A-41FB-A306-5932929E162C}"/>
    <dgm:cxn modelId="{3ADF0A2B-E233-40DD-A5DD-22FAD04EAC53}" srcId="{A6EB1DDF-055D-4D16-BF63-0D68B43686B1}" destId="{80E752D5-25E2-4A21-8BB4-7599CDBEC05E}" srcOrd="1" destOrd="0" parTransId="{A61F5B0A-6EB6-4005-9043-0E16B3627D65}" sibTransId="{9BEEC2B1-5BD0-4B36-8241-E7C2B97BAD7B}"/>
    <dgm:cxn modelId="{D3542A55-88F5-4FCB-8698-266C3237205A}" type="presOf" srcId="{A6EB1DDF-055D-4D16-BF63-0D68B43686B1}" destId="{534BD48B-431A-4C04-8B3D-66CD83F53086}" srcOrd="0" destOrd="0" presId="urn:microsoft.com/office/officeart/2005/8/layout/chevron2"/>
    <dgm:cxn modelId="{DED51C3C-9801-4C8E-A703-F3B2EAD2D5CB}" srcId="{E2060622-6F8C-46BE-807E-EAD27F18F010}" destId="{62338EB5-B851-475F-90C9-F0DB632F46CD}" srcOrd="1" destOrd="0" parTransId="{D8B1790C-FECF-43BC-BE39-5F28D92DF779}" sibTransId="{7C5E14DF-EECA-45DC-9C0E-2568891985F7}"/>
    <dgm:cxn modelId="{D03A1DE3-484C-40C3-AB82-B23A97E055D0}" type="presOf" srcId="{855BED8E-EDEC-44F5-A31E-CE82EB16493F}" destId="{C58EFE3D-9AAC-4C9B-81E8-2F1909E83482}" srcOrd="0" destOrd="1" presId="urn:microsoft.com/office/officeart/2005/8/layout/chevron2"/>
    <dgm:cxn modelId="{5FC51F3F-E27A-4B52-9909-056931EC1B9D}" type="presOf" srcId="{3AFFAACB-B901-43DA-8553-5E17833D08E9}" destId="{C58EFE3D-9AAC-4C9B-81E8-2F1909E83482}" srcOrd="0" destOrd="0" presId="urn:microsoft.com/office/officeart/2005/8/layout/chevron2"/>
    <dgm:cxn modelId="{ADF3A000-9213-4728-9139-5A4954F6CF5A}" srcId="{62338EB5-B851-475F-90C9-F0DB632F46CD}" destId="{855BED8E-EDEC-44F5-A31E-CE82EB16493F}" srcOrd="1" destOrd="0" parTransId="{02AA01C4-B178-41A8-B85E-22C45B5F7943}" sibTransId="{44F206A3-CC40-415D-AB5C-9AEFFE0DDE90}"/>
    <dgm:cxn modelId="{9BCA59CE-BD5F-4E19-90F8-45CFE447BB8D}" type="presParOf" srcId="{0C75CA6E-2583-47F0-A570-799A6E724EAF}" destId="{E80C09FC-32CE-4103-9A0A-AE381C17440B}" srcOrd="0" destOrd="0" presId="urn:microsoft.com/office/officeart/2005/8/layout/chevron2"/>
    <dgm:cxn modelId="{EDBA8E46-2F6F-4ED3-AD5D-A2F767A0743B}" type="presParOf" srcId="{E80C09FC-32CE-4103-9A0A-AE381C17440B}" destId="{534BD48B-431A-4C04-8B3D-66CD83F53086}" srcOrd="0" destOrd="0" presId="urn:microsoft.com/office/officeart/2005/8/layout/chevron2"/>
    <dgm:cxn modelId="{C61A6DC3-57C4-4C2E-9D18-9306C3FA5357}" type="presParOf" srcId="{E80C09FC-32CE-4103-9A0A-AE381C17440B}" destId="{7E70B7EA-6506-42A9-AB37-D2A6CE0BE86D}" srcOrd="1" destOrd="0" presId="urn:microsoft.com/office/officeart/2005/8/layout/chevron2"/>
    <dgm:cxn modelId="{9B151506-ADAA-4B4A-82CD-BFAEB897A1CF}" type="presParOf" srcId="{0C75CA6E-2583-47F0-A570-799A6E724EAF}" destId="{7278B9B9-30ED-45FC-8FBF-3171F55052D7}" srcOrd="1" destOrd="0" presId="urn:microsoft.com/office/officeart/2005/8/layout/chevron2"/>
    <dgm:cxn modelId="{8DC80010-9430-4178-87F3-EE62D6569680}" type="presParOf" srcId="{0C75CA6E-2583-47F0-A570-799A6E724EAF}" destId="{B69A8C24-8CED-4552-878B-770B11A0622C}" srcOrd="2" destOrd="0" presId="urn:microsoft.com/office/officeart/2005/8/layout/chevron2"/>
    <dgm:cxn modelId="{D8D197DE-348D-492C-8D6D-BA38EE0B0EDD}" type="presParOf" srcId="{B69A8C24-8CED-4552-878B-770B11A0622C}" destId="{F8225BAE-BA67-44B6-B682-0F8C8E3A5232}" srcOrd="0" destOrd="0" presId="urn:microsoft.com/office/officeart/2005/8/layout/chevron2"/>
    <dgm:cxn modelId="{90177D02-FBB1-4423-B4AE-B7BF5F62CD90}" type="presParOf" srcId="{B69A8C24-8CED-4552-878B-770B11A0622C}" destId="{C58EFE3D-9AAC-4C9B-81E8-2F1909E83482}"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5EDECAD-8DDB-4A33-8F0E-72AF34AA4CDB}" type="doc">
      <dgm:prSet loTypeId="urn:microsoft.com/office/officeart/2005/8/layout/hList1" loCatId="list" qsTypeId="urn:microsoft.com/office/officeart/2005/8/quickstyle/simple1" qsCatId="simple" csTypeId="urn:microsoft.com/office/officeart/2005/8/colors/accent2_2" csCatId="accent2" phldr="1"/>
      <dgm:spPr/>
      <dgm:t>
        <a:bodyPr/>
        <a:lstStyle/>
        <a:p>
          <a:endParaRPr lang="en-US"/>
        </a:p>
      </dgm:t>
    </dgm:pt>
    <dgm:pt modelId="{4247F916-A6DE-43D5-8DB3-E3A0A3D53167}">
      <dgm:prSet custT="1"/>
      <dgm:spPr>
        <a:xfrm>
          <a:off x="0" y="100957"/>
          <a:ext cx="5486400" cy="547200"/>
        </a:xfrm>
        <a:prstGeom prst="rect">
          <a:avLst/>
        </a:prstGeom>
        <a:solidFill>
          <a:srgbClr val="88A81D"/>
        </a:solidFill>
        <a:ln w="25400" cap="flat" cmpd="sng" algn="ctr">
          <a:solidFill>
            <a:srgbClr val="C0504D">
              <a:hueOff val="0"/>
              <a:satOff val="0"/>
              <a:lumOff val="0"/>
              <a:alphaOff val="0"/>
            </a:srgbClr>
          </a:solidFill>
          <a:prstDash val="solid"/>
        </a:ln>
        <a:effectLst/>
      </dgm:spPr>
      <dgm:t>
        <a:bodyPr/>
        <a:lstStyle/>
        <a:p>
          <a:r>
            <a:rPr lang="en-US" sz="1800" b="1" i="1" u="sng" dirty="0">
              <a:solidFill>
                <a:sysClr val="window" lastClr="FFFFFF"/>
              </a:solidFill>
              <a:latin typeface="Calibri"/>
              <a:ea typeface="+mn-ea"/>
              <a:cs typeface="+mn-cs"/>
            </a:rPr>
            <a:t>1. Method of Accounting in case of search:</a:t>
          </a:r>
          <a:endParaRPr lang="en-US" sz="1800" dirty="0">
            <a:solidFill>
              <a:sysClr val="window" lastClr="FFFFFF"/>
            </a:solidFill>
            <a:latin typeface="Calibri"/>
            <a:ea typeface="+mn-ea"/>
            <a:cs typeface="+mn-cs"/>
          </a:endParaRPr>
        </a:p>
      </dgm:t>
    </dgm:pt>
    <dgm:pt modelId="{B1D9E419-E4A2-4F58-AC86-122C1AA156B5}" type="parTrans" cxnId="{9D66D98C-C0EA-430E-82A8-C73A1E59604B}">
      <dgm:prSet/>
      <dgm:spPr/>
      <dgm:t>
        <a:bodyPr/>
        <a:lstStyle/>
        <a:p>
          <a:endParaRPr lang="en-US"/>
        </a:p>
      </dgm:t>
    </dgm:pt>
    <dgm:pt modelId="{7F4B8BA2-C605-49A2-B1C4-C431FCD09195}" type="sibTrans" cxnId="{9D66D98C-C0EA-430E-82A8-C73A1E59604B}">
      <dgm:prSet/>
      <dgm:spPr/>
      <dgm:t>
        <a:bodyPr/>
        <a:lstStyle/>
        <a:p>
          <a:endParaRPr lang="en-US"/>
        </a:p>
      </dgm:t>
    </dgm:pt>
    <dgm:pt modelId="{3A1715E4-759C-4F3B-A9FC-9D47133E63A0}">
      <dgm:prSet custT="1"/>
      <dgm:spPr>
        <a:xfrm>
          <a:off x="0" y="648157"/>
          <a:ext cx="5486400" cy="2451284"/>
        </a:xfrm>
        <a:prstGeom prst="rect">
          <a:avLst/>
        </a:prstGeom>
        <a:solidFill>
          <a:srgbClr val="88A81D">
            <a:alpha val="90000"/>
          </a:srgbClr>
        </a:solidFill>
        <a:ln w="25400" cap="flat" cmpd="sng" algn="ctr">
          <a:solidFill>
            <a:srgbClr val="C0504D">
              <a:alpha val="90000"/>
              <a:tint val="40000"/>
              <a:hueOff val="0"/>
              <a:satOff val="0"/>
              <a:lumOff val="0"/>
              <a:alphaOff val="0"/>
            </a:srgbClr>
          </a:solidFill>
          <a:prstDash val="solid"/>
        </a:ln>
        <a:effectLst/>
      </dgm:spPr>
      <dgm:t>
        <a:bodyPr/>
        <a:lstStyle/>
        <a:p>
          <a:r>
            <a:rPr lang="en-US" sz="1800" dirty="0">
              <a:solidFill>
                <a:sysClr val="windowText" lastClr="000000">
                  <a:hueOff val="0"/>
                  <a:satOff val="0"/>
                  <a:lumOff val="0"/>
                  <a:alphaOff val="0"/>
                </a:sysClr>
              </a:solidFill>
              <a:latin typeface="Calibri"/>
              <a:ea typeface="+mn-ea"/>
              <a:cs typeface="+mn-cs"/>
            </a:rPr>
            <a:t>Should unaccounted Income detected in course of search be taxed as income of the year of search in disregard of the regular method of accounting followed?</a:t>
          </a:r>
        </a:p>
      </dgm:t>
    </dgm:pt>
    <dgm:pt modelId="{7E920DE0-F9CC-4B4A-98F6-338C7181E9E6}" type="parTrans" cxnId="{2B2AC9F5-A725-4592-A2EF-EAF9B9564DCE}">
      <dgm:prSet/>
      <dgm:spPr/>
      <dgm:t>
        <a:bodyPr/>
        <a:lstStyle/>
        <a:p>
          <a:endParaRPr lang="en-US"/>
        </a:p>
      </dgm:t>
    </dgm:pt>
    <dgm:pt modelId="{2FE5726A-FBE8-41A0-8882-769C31EBF2F7}" type="sibTrans" cxnId="{2B2AC9F5-A725-4592-A2EF-EAF9B9564DCE}">
      <dgm:prSet/>
      <dgm:spPr/>
      <dgm:t>
        <a:bodyPr/>
        <a:lstStyle/>
        <a:p>
          <a:endParaRPr lang="en-US"/>
        </a:p>
      </dgm:t>
    </dgm:pt>
    <dgm:pt modelId="{A601DB35-0934-4A69-9ABD-BF117B2231D3}">
      <dgm:prSet custT="1"/>
      <dgm:spPr>
        <a:xfrm>
          <a:off x="0" y="648157"/>
          <a:ext cx="5486400" cy="2451284"/>
        </a:xfrm>
        <a:prstGeom prst="rect">
          <a:avLst/>
        </a:prstGeom>
        <a:solidFill>
          <a:srgbClr val="88A81D">
            <a:alpha val="90000"/>
          </a:srgbClr>
        </a:solidFill>
        <a:ln w="25400" cap="flat" cmpd="sng" algn="ctr">
          <a:solidFill>
            <a:srgbClr val="C0504D">
              <a:alpha val="90000"/>
              <a:tint val="40000"/>
              <a:hueOff val="0"/>
              <a:satOff val="0"/>
              <a:lumOff val="0"/>
              <a:alphaOff val="0"/>
            </a:srgbClr>
          </a:solidFill>
          <a:prstDash val="solid"/>
        </a:ln>
        <a:effectLst/>
      </dgm:spPr>
      <dgm:t>
        <a:bodyPr/>
        <a:lstStyle/>
        <a:p>
          <a:r>
            <a:rPr lang="en-US" sz="1800" dirty="0">
              <a:solidFill>
                <a:srgbClr val="4F81BD">
                  <a:lumMod val="75000"/>
                </a:srgbClr>
              </a:solidFill>
              <a:latin typeface="Calibri"/>
              <a:ea typeface="+mn-ea"/>
              <a:cs typeface="+mn-cs"/>
            </a:rPr>
            <a:t>Pune bench of ITAT held in </a:t>
          </a:r>
          <a:r>
            <a:rPr lang="en-US" sz="1800" b="1" i="1" dirty="0" err="1">
              <a:solidFill>
                <a:srgbClr val="4F81BD">
                  <a:lumMod val="75000"/>
                </a:srgbClr>
              </a:solidFill>
              <a:latin typeface="Calibri"/>
              <a:ea typeface="+mn-ea"/>
              <a:cs typeface="+mn-cs"/>
            </a:rPr>
            <a:t>Dhanvarsha</a:t>
          </a:r>
          <a:r>
            <a:rPr lang="en-US" sz="1800" b="1" i="1" dirty="0">
              <a:solidFill>
                <a:srgbClr val="4F81BD">
                  <a:lumMod val="75000"/>
                </a:srgbClr>
              </a:solidFill>
              <a:latin typeface="Calibri"/>
              <a:ea typeface="+mn-ea"/>
              <a:cs typeface="+mn-cs"/>
            </a:rPr>
            <a:t> Builders &amp; Developers Pvt. Ltd v Dy. CIT (2006) 102 ITD 375 </a:t>
          </a:r>
          <a:r>
            <a:rPr lang="en-US" sz="1800" dirty="0">
              <a:solidFill>
                <a:srgbClr val="4F81BD">
                  <a:lumMod val="75000"/>
                </a:srgbClr>
              </a:solidFill>
              <a:latin typeface="Calibri"/>
              <a:ea typeface="+mn-ea"/>
              <a:cs typeface="+mn-cs"/>
            </a:rPr>
            <a:t>that income should be </a:t>
          </a:r>
          <a:r>
            <a:rPr lang="en-US" sz="1800" b="1" dirty="0">
              <a:solidFill>
                <a:srgbClr val="4F81BD">
                  <a:lumMod val="75000"/>
                </a:srgbClr>
              </a:solidFill>
              <a:latin typeface="Calibri"/>
              <a:ea typeface="+mn-ea"/>
              <a:cs typeface="+mn-cs"/>
            </a:rPr>
            <a:t>taxed in accordance with the method of accounting regularly followed.</a:t>
          </a:r>
          <a:endParaRPr lang="en-US" sz="1800" dirty="0">
            <a:solidFill>
              <a:srgbClr val="4F81BD">
                <a:lumMod val="75000"/>
              </a:srgbClr>
            </a:solidFill>
            <a:latin typeface="Calibri"/>
            <a:ea typeface="+mn-ea"/>
            <a:cs typeface="+mn-cs"/>
          </a:endParaRPr>
        </a:p>
      </dgm:t>
    </dgm:pt>
    <dgm:pt modelId="{31354E76-5EB6-4FB2-A7F4-748036948300}" type="parTrans" cxnId="{8184E47E-0B63-4E1F-B789-8A80588FF06D}">
      <dgm:prSet/>
      <dgm:spPr/>
      <dgm:t>
        <a:bodyPr/>
        <a:lstStyle/>
        <a:p>
          <a:endParaRPr lang="en-US"/>
        </a:p>
      </dgm:t>
    </dgm:pt>
    <dgm:pt modelId="{21581A06-2F46-429F-AD25-BCCCE44653C1}" type="sibTrans" cxnId="{8184E47E-0B63-4E1F-B789-8A80588FF06D}">
      <dgm:prSet/>
      <dgm:spPr/>
      <dgm:t>
        <a:bodyPr/>
        <a:lstStyle/>
        <a:p>
          <a:endParaRPr lang="en-US"/>
        </a:p>
      </dgm:t>
    </dgm:pt>
    <dgm:pt modelId="{3215ABBD-20E1-4258-9A52-688E2EDCAD10}" type="pres">
      <dgm:prSet presAssocID="{85EDECAD-8DDB-4A33-8F0E-72AF34AA4CDB}" presName="Name0" presStyleCnt="0">
        <dgm:presLayoutVars>
          <dgm:dir/>
          <dgm:animLvl val="lvl"/>
          <dgm:resizeHandles val="exact"/>
        </dgm:presLayoutVars>
      </dgm:prSet>
      <dgm:spPr/>
      <dgm:t>
        <a:bodyPr/>
        <a:lstStyle/>
        <a:p>
          <a:endParaRPr lang="en-US"/>
        </a:p>
      </dgm:t>
    </dgm:pt>
    <dgm:pt modelId="{DD823142-23E3-43F8-85AF-1E8BE29B7544}" type="pres">
      <dgm:prSet presAssocID="{4247F916-A6DE-43D5-8DB3-E3A0A3D53167}" presName="composite" presStyleCnt="0"/>
      <dgm:spPr/>
    </dgm:pt>
    <dgm:pt modelId="{BE82DC9F-D622-4730-8F1A-5A1EE02EA516}" type="pres">
      <dgm:prSet presAssocID="{4247F916-A6DE-43D5-8DB3-E3A0A3D53167}" presName="parTx" presStyleLbl="alignNode1" presStyleIdx="0" presStyleCnt="1">
        <dgm:presLayoutVars>
          <dgm:chMax val="0"/>
          <dgm:chPref val="0"/>
          <dgm:bulletEnabled val="1"/>
        </dgm:presLayoutVars>
      </dgm:prSet>
      <dgm:spPr/>
      <dgm:t>
        <a:bodyPr/>
        <a:lstStyle/>
        <a:p>
          <a:endParaRPr lang="en-US"/>
        </a:p>
      </dgm:t>
    </dgm:pt>
    <dgm:pt modelId="{23983011-B967-4ECC-A870-773A15A64A32}" type="pres">
      <dgm:prSet presAssocID="{4247F916-A6DE-43D5-8DB3-E3A0A3D53167}" presName="desTx" presStyleLbl="alignAccFollowNode1" presStyleIdx="0" presStyleCnt="1">
        <dgm:presLayoutVars>
          <dgm:bulletEnabled val="1"/>
        </dgm:presLayoutVars>
      </dgm:prSet>
      <dgm:spPr/>
      <dgm:t>
        <a:bodyPr/>
        <a:lstStyle/>
        <a:p>
          <a:endParaRPr lang="en-US"/>
        </a:p>
      </dgm:t>
    </dgm:pt>
  </dgm:ptLst>
  <dgm:cxnLst>
    <dgm:cxn modelId="{2B2AC9F5-A725-4592-A2EF-EAF9B9564DCE}" srcId="{4247F916-A6DE-43D5-8DB3-E3A0A3D53167}" destId="{3A1715E4-759C-4F3B-A9FC-9D47133E63A0}" srcOrd="0" destOrd="0" parTransId="{7E920DE0-F9CC-4B4A-98F6-338C7181E9E6}" sibTransId="{2FE5726A-FBE8-41A0-8882-769C31EBF2F7}"/>
    <dgm:cxn modelId="{EC20CF71-D9C1-4D4C-9590-A350EC80EE9B}" type="presOf" srcId="{4247F916-A6DE-43D5-8DB3-E3A0A3D53167}" destId="{BE82DC9F-D622-4730-8F1A-5A1EE02EA516}" srcOrd="0" destOrd="0" presId="urn:microsoft.com/office/officeart/2005/8/layout/hList1"/>
    <dgm:cxn modelId="{8184E47E-0B63-4E1F-B789-8A80588FF06D}" srcId="{4247F916-A6DE-43D5-8DB3-E3A0A3D53167}" destId="{A601DB35-0934-4A69-9ABD-BF117B2231D3}" srcOrd="1" destOrd="0" parTransId="{31354E76-5EB6-4FB2-A7F4-748036948300}" sibTransId="{21581A06-2F46-429F-AD25-BCCCE44653C1}"/>
    <dgm:cxn modelId="{8986160E-3712-4031-B3A0-012D3E669A4D}" type="presOf" srcId="{3A1715E4-759C-4F3B-A9FC-9D47133E63A0}" destId="{23983011-B967-4ECC-A870-773A15A64A32}" srcOrd="0" destOrd="0" presId="urn:microsoft.com/office/officeart/2005/8/layout/hList1"/>
    <dgm:cxn modelId="{87EB2266-D555-41CE-A536-C8E3189975A1}" type="presOf" srcId="{A601DB35-0934-4A69-9ABD-BF117B2231D3}" destId="{23983011-B967-4ECC-A870-773A15A64A32}" srcOrd="0" destOrd="1" presId="urn:microsoft.com/office/officeart/2005/8/layout/hList1"/>
    <dgm:cxn modelId="{9D66D98C-C0EA-430E-82A8-C73A1E59604B}" srcId="{85EDECAD-8DDB-4A33-8F0E-72AF34AA4CDB}" destId="{4247F916-A6DE-43D5-8DB3-E3A0A3D53167}" srcOrd="0" destOrd="0" parTransId="{B1D9E419-E4A2-4F58-AC86-122C1AA156B5}" sibTransId="{7F4B8BA2-C605-49A2-B1C4-C431FCD09195}"/>
    <dgm:cxn modelId="{EAF65DF5-3E10-4E3F-924F-9D4F1896C76F}" type="presOf" srcId="{85EDECAD-8DDB-4A33-8F0E-72AF34AA4CDB}" destId="{3215ABBD-20E1-4258-9A52-688E2EDCAD10}" srcOrd="0" destOrd="0" presId="urn:microsoft.com/office/officeart/2005/8/layout/hList1"/>
    <dgm:cxn modelId="{B777F952-2405-489D-8421-E6C708AA5CF8}" type="presParOf" srcId="{3215ABBD-20E1-4258-9A52-688E2EDCAD10}" destId="{DD823142-23E3-43F8-85AF-1E8BE29B7544}" srcOrd="0" destOrd="0" presId="urn:microsoft.com/office/officeart/2005/8/layout/hList1"/>
    <dgm:cxn modelId="{2862B86B-2414-4F0A-8383-048AF4B63AAA}" type="presParOf" srcId="{DD823142-23E3-43F8-85AF-1E8BE29B7544}" destId="{BE82DC9F-D622-4730-8F1A-5A1EE02EA516}" srcOrd="0" destOrd="0" presId="urn:microsoft.com/office/officeart/2005/8/layout/hList1"/>
    <dgm:cxn modelId="{A0E82650-12AE-45ED-A0A6-0C444119D71F}" type="presParOf" srcId="{DD823142-23E3-43F8-85AF-1E8BE29B7544}" destId="{23983011-B967-4ECC-A870-773A15A64A32}"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A14F1F5-066B-4634-A3AA-BBDDED37634C}" type="doc">
      <dgm:prSet loTypeId="urn:microsoft.com/office/officeart/2005/8/layout/hList1" loCatId="list" qsTypeId="urn:microsoft.com/office/officeart/2005/8/quickstyle/3d1" qsCatId="3D" csTypeId="urn:microsoft.com/office/officeart/2005/8/colors/accent2_2" csCatId="accent2" phldr="1"/>
      <dgm:spPr/>
      <dgm:t>
        <a:bodyPr/>
        <a:lstStyle/>
        <a:p>
          <a:endParaRPr lang="en-US"/>
        </a:p>
      </dgm:t>
    </dgm:pt>
    <dgm:pt modelId="{D7D35FEE-562C-47A2-B682-09878DA0BFCE}">
      <dgm:prSet/>
      <dgm:spPr>
        <a:xfrm>
          <a:off x="0" y="87307"/>
          <a:ext cx="5876925" cy="518400"/>
        </a:xfrm>
        <a:prstGeom prst="rect">
          <a:avLst/>
        </a:prstGeom>
        <a:solidFill>
          <a:srgbClr val="88A81D"/>
        </a:solidFill>
        <a:ln w="9525" cap="flat" cmpd="sng" algn="ctr">
          <a:solidFill>
            <a:srgbClr val="C0504D">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gm:spPr>
      <dgm:t>
        <a:bodyPr/>
        <a:lstStyle/>
        <a:p>
          <a:r>
            <a:rPr lang="en-US" b="1" i="1" u="sng" dirty="0">
              <a:solidFill>
                <a:sysClr val="window" lastClr="FFFFFF"/>
              </a:solidFill>
              <a:latin typeface="Calibri"/>
              <a:ea typeface="+mn-ea"/>
              <a:cs typeface="+mn-cs"/>
            </a:rPr>
            <a:t>2. Section 50C and Construction contracts:</a:t>
          </a:r>
          <a:endParaRPr lang="en-US" dirty="0">
            <a:solidFill>
              <a:sysClr val="window" lastClr="FFFFFF"/>
            </a:solidFill>
            <a:latin typeface="Calibri"/>
            <a:ea typeface="+mn-ea"/>
            <a:cs typeface="+mn-cs"/>
          </a:endParaRPr>
        </a:p>
      </dgm:t>
    </dgm:pt>
    <dgm:pt modelId="{AE43014C-8987-4D15-9475-81F2E54AEA4D}" type="parTrans" cxnId="{AB80C21A-E070-426C-9DF1-11EADA9D2B4E}">
      <dgm:prSet/>
      <dgm:spPr/>
      <dgm:t>
        <a:bodyPr/>
        <a:lstStyle/>
        <a:p>
          <a:endParaRPr lang="en-US"/>
        </a:p>
      </dgm:t>
    </dgm:pt>
    <dgm:pt modelId="{3BFFE42A-80DE-4A44-8E20-9A52773EE736}" type="sibTrans" cxnId="{AB80C21A-E070-426C-9DF1-11EADA9D2B4E}">
      <dgm:prSet/>
      <dgm:spPr/>
      <dgm:t>
        <a:bodyPr/>
        <a:lstStyle/>
        <a:p>
          <a:endParaRPr lang="en-US"/>
        </a:p>
      </dgm:t>
    </dgm:pt>
    <dgm:pt modelId="{04F6B80B-BC27-4413-93AA-E55E9B82F4F6}">
      <dgm:prSet/>
      <dgm:spPr>
        <a:xfrm>
          <a:off x="0" y="605707"/>
          <a:ext cx="5876925" cy="3755159"/>
        </a:xfrm>
        <a:prstGeom prst="rect">
          <a:avLst/>
        </a:prstGeom>
        <a:solidFill>
          <a:srgbClr val="88A81D">
            <a:alpha val="90000"/>
          </a:srgbClr>
        </a:solidFill>
        <a:ln w="9525" cap="flat" cmpd="sng" algn="ctr">
          <a:solidFill>
            <a:srgbClr val="C0504D">
              <a:alpha val="90000"/>
              <a:tint val="40000"/>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gm:spPr>
      <dgm:t>
        <a:bodyPr/>
        <a:lstStyle/>
        <a:p>
          <a:r>
            <a:rPr lang="en-US" dirty="0">
              <a:solidFill>
                <a:sysClr val="windowText" lastClr="000000">
                  <a:hueOff val="0"/>
                  <a:satOff val="0"/>
                  <a:lumOff val="0"/>
                  <a:alphaOff val="0"/>
                </a:sysClr>
              </a:solidFill>
              <a:latin typeface="Calibri"/>
              <a:ea typeface="+mn-ea"/>
              <a:cs typeface="+mn-cs"/>
            </a:rPr>
            <a:t>Question which arises here is whether Sec 50C is applicable to transfer of land and building or both. The following points and the case laws help in deciding as to what is covered and what is not covered under Sec 50C:</a:t>
          </a:r>
        </a:p>
      </dgm:t>
    </dgm:pt>
    <dgm:pt modelId="{C0EC40E1-781C-4E78-B122-3386DBD4BB89}" type="parTrans" cxnId="{33B5FF4D-9DB6-435D-B107-186D23F04D2A}">
      <dgm:prSet/>
      <dgm:spPr/>
      <dgm:t>
        <a:bodyPr/>
        <a:lstStyle/>
        <a:p>
          <a:endParaRPr lang="en-US"/>
        </a:p>
      </dgm:t>
    </dgm:pt>
    <dgm:pt modelId="{3CE1B120-FBD8-4007-A111-299A31B8246E}" type="sibTrans" cxnId="{33B5FF4D-9DB6-435D-B107-186D23F04D2A}">
      <dgm:prSet/>
      <dgm:spPr/>
      <dgm:t>
        <a:bodyPr/>
        <a:lstStyle/>
        <a:p>
          <a:endParaRPr lang="en-US"/>
        </a:p>
      </dgm:t>
    </dgm:pt>
    <dgm:pt modelId="{DFDE1540-5C1B-439A-ABFA-3649960CACE1}">
      <dgm:prSet/>
      <dgm:spPr>
        <a:xfrm>
          <a:off x="0" y="605707"/>
          <a:ext cx="5876925" cy="3755159"/>
        </a:xfrm>
        <a:prstGeom prst="rect">
          <a:avLst/>
        </a:prstGeom>
        <a:solidFill>
          <a:srgbClr val="88A81D">
            <a:alpha val="90000"/>
          </a:srgbClr>
        </a:solidFill>
        <a:ln w="9525" cap="flat" cmpd="sng" algn="ctr">
          <a:solidFill>
            <a:srgbClr val="C0504D">
              <a:alpha val="90000"/>
              <a:tint val="40000"/>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gm:spPr>
      <dgm:t>
        <a:bodyPr/>
        <a:lstStyle/>
        <a:p>
          <a:endParaRPr lang="en-US">
            <a:solidFill>
              <a:sysClr val="windowText" lastClr="000000">
                <a:hueOff val="0"/>
                <a:satOff val="0"/>
                <a:lumOff val="0"/>
                <a:alphaOff val="0"/>
              </a:sysClr>
            </a:solidFill>
            <a:latin typeface="Calibri"/>
            <a:ea typeface="+mn-ea"/>
            <a:cs typeface="+mn-cs"/>
          </a:endParaRPr>
        </a:p>
      </dgm:t>
    </dgm:pt>
    <dgm:pt modelId="{9EACD19C-336D-4C55-A565-41BDBADA471C}" type="parTrans" cxnId="{FC096C3A-E22A-4621-9DDD-C270468CA582}">
      <dgm:prSet/>
      <dgm:spPr/>
      <dgm:t>
        <a:bodyPr/>
        <a:lstStyle/>
        <a:p>
          <a:endParaRPr lang="en-US"/>
        </a:p>
      </dgm:t>
    </dgm:pt>
    <dgm:pt modelId="{CB6263E8-A180-4600-9D38-68B697C21D2B}" type="sibTrans" cxnId="{FC096C3A-E22A-4621-9DDD-C270468CA582}">
      <dgm:prSet/>
      <dgm:spPr/>
      <dgm:t>
        <a:bodyPr/>
        <a:lstStyle/>
        <a:p>
          <a:endParaRPr lang="en-US"/>
        </a:p>
      </dgm:t>
    </dgm:pt>
    <dgm:pt modelId="{0770AA2F-515F-4316-857E-C9FE813A21C8}">
      <dgm:prSet/>
      <dgm:spPr>
        <a:xfrm>
          <a:off x="0" y="605707"/>
          <a:ext cx="5876925" cy="3755159"/>
        </a:xfrm>
        <a:prstGeom prst="rect">
          <a:avLst/>
        </a:prstGeom>
        <a:solidFill>
          <a:srgbClr val="88A81D">
            <a:alpha val="90000"/>
          </a:srgbClr>
        </a:solidFill>
        <a:ln w="9525" cap="flat" cmpd="sng" algn="ctr">
          <a:solidFill>
            <a:srgbClr val="C0504D">
              <a:alpha val="90000"/>
              <a:tint val="40000"/>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gm:spPr>
      <dgm:t>
        <a:bodyPr/>
        <a:lstStyle/>
        <a:p>
          <a:r>
            <a:rPr lang="en-US" b="1" dirty="0">
              <a:solidFill>
                <a:srgbClr val="4F81BD">
                  <a:lumMod val="75000"/>
                </a:srgbClr>
              </a:solidFill>
              <a:latin typeface="Calibri"/>
              <a:ea typeface="+mn-ea"/>
              <a:cs typeface="+mn-cs"/>
            </a:rPr>
            <a:t>Grant of lease is not transfer</a:t>
          </a:r>
          <a:r>
            <a:rPr lang="en-US" dirty="0">
              <a:solidFill>
                <a:srgbClr val="4F81BD">
                  <a:lumMod val="75000"/>
                </a:srgbClr>
              </a:solidFill>
              <a:latin typeface="Calibri"/>
              <a:ea typeface="+mn-ea"/>
              <a:cs typeface="+mn-cs"/>
            </a:rPr>
            <a:t> of land or building or both.</a:t>
          </a:r>
          <a:r>
            <a:rPr lang="en-US" b="1" i="1" dirty="0">
              <a:solidFill>
                <a:srgbClr val="4F81BD">
                  <a:lumMod val="75000"/>
                </a:srgbClr>
              </a:solidFill>
              <a:latin typeface="Calibri"/>
              <a:ea typeface="+mn-ea"/>
              <a:cs typeface="+mn-cs"/>
            </a:rPr>
            <a:t>(</a:t>
          </a:r>
          <a:r>
            <a:rPr lang="en-US" b="1" i="1" dirty="0" err="1">
              <a:solidFill>
                <a:srgbClr val="4F81BD">
                  <a:lumMod val="75000"/>
                </a:srgbClr>
              </a:solidFill>
              <a:latin typeface="Calibri"/>
              <a:ea typeface="+mn-ea"/>
              <a:cs typeface="+mn-cs"/>
            </a:rPr>
            <a:t>Atul</a:t>
          </a:r>
          <a:r>
            <a:rPr lang="en-US" b="1" i="1" dirty="0">
              <a:solidFill>
                <a:srgbClr val="4F81BD">
                  <a:lumMod val="75000"/>
                </a:srgbClr>
              </a:solidFill>
              <a:latin typeface="Calibri"/>
              <a:ea typeface="+mn-ea"/>
              <a:cs typeface="+mn-cs"/>
            </a:rPr>
            <a:t> G. </a:t>
          </a:r>
          <a:r>
            <a:rPr lang="en-US" b="1" i="1" dirty="0" err="1">
              <a:solidFill>
                <a:srgbClr val="4F81BD">
                  <a:lumMod val="75000"/>
                </a:srgbClr>
              </a:solidFill>
              <a:latin typeface="Calibri"/>
              <a:ea typeface="+mn-ea"/>
              <a:cs typeface="+mn-cs"/>
            </a:rPr>
            <a:t>Puranik</a:t>
          </a:r>
          <a:r>
            <a:rPr lang="en-US" b="1" i="1" dirty="0">
              <a:solidFill>
                <a:srgbClr val="4F81BD">
                  <a:lumMod val="75000"/>
                </a:srgbClr>
              </a:solidFill>
              <a:latin typeface="Calibri"/>
              <a:ea typeface="+mn-ea"/>
              <a:cs typeface="+mn-cs"/>
            </a:rPr>
            <a:t> v ITO [2011] 132 ITD 499 (Mum)).</a:t>
          </a:r>
          <a:endParaRPr lang="en-US" dirty="0">
            <a:solidFill>
              <a:srgbClr val="4F81BD">
                <a:lumMod val="75000"/>
              </a:srgbClr>
            </a:solidFill>
            <a:latin typeface="Calibri"/>
            <a:ea typeface="+mn-ea"/>
            <a:cs typeface="+mn-cs"/>
          </a:endParaRPr>
        </a:p>
      </dgm:t>
    </dgm:pt>
    <dgm:pt modelId="{9FB30159-9F86-46A4-93A6-55A75D7D08A7}" type="parTrans" cxnId="{0D71BCC8-889F-4ADC-BBD8-1B59EE1B662C}">
      <dgm:prSet/>
      <dgm:spPr/>
      <dgm:t>
        <a:bodyPr/>
        <a:lstStyle/>
        <a:p>
          <a:endParaRPr lang="en-US"/>
        </a:p>
      </dgm:t>
    </dgm:pt>
    <dgm:pt modelId="{8C266B65-3A25-4856-889E-69CD2C9A486E}" type="sibTrans" cxnId="{0D71BCC8-889F-4ADC-BBD8-1B59EE1B662C}">
      <dgm:prSet/>
      <dgm:spPr/>
      <dgm:t>
        <a:bodyPr/>
        <a:lstStyle/>
        <a:p>
          <a:endParaRPr lang="en-US"/>
        </a:p>
      </dgm:t>
    </dgm:pt>
    <dgm:pt modelId="{A7FEFCEA-A44C-49C9-BA61-F3333E5717AA}">
      <dgm:prSet/>
      <dgm:spPr>
        <a:xfrm>
          <a:off x="0" y="605707"/>
          <a:ext cx="5876925" cy="3755159"/>
        </a:xfrm>
        <a:prstGeom prst="rect">
          <a:avLst/>
        </a:prstGeom>
        <a:solidFill>
          <a:srgbClr val="88A81D">
            <a:alpha val="90000"/>
          </a:srgbClr>
        </a:solidFill>
        <a:ln w="9525" cap="flat" cmpd="sng" algn="ctr">
          <a:solidFill>
            <a:srgbClr val="C0504D">
              <a:alpha val="90000"/>
              <a:tint val="40000"/>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gm:spPr>
      <dgm:t>
        <a:bodyPr/>
        <a:lstStyle/>
        <a:p>
          <a:endParaRPr lang="en-US">
            <a:solidFill>
              <a:srgbClr val="4F81BD">
                <a:lumMod val="75000"/>
              </a:srgbClr>
            </a:solidFill>
            <a:latin typeface="Calibri"/>
            <a:ea typeface="+mn-ea"/>
            <a:cs typeface="+mn-cs"/>
          </a:endParaRPr>
        </a:p>
      </dgm:t>
    </dgm:pt>
    <dgm:pt modelId="{601A666D-5905-47BD-9ED3-4B6B61C37546}" type="parTrans" cxnId="{33B5CAC6-387C-48FF-88B6-FDC26042DAEC}">
      <dgm:prSet/>
      <dgm:spPr/>
      <dgm:t>
        <a:bodyPr/>
        <a:lstStyle/>
        <a:p>
          <a:endParaRPr lang="en-US"/>
        </a:p>
      </dgm:t>
    </dgm:pt>
    <dgm:pt modelId="{200D60AF-9933-4FB9-81BA-30B08738673D}" type="sibTrans" cxnId="{33B5CAC6-387C-48FF-88B6-FDC26042DAEC}">
      <dgm:prSet/>
      <dgm:spPr/>
      <dgm:t>
        <a:bodyPr/>
        <a:lstStyle/>
        <a:p>
          <a:endParaRPr lang="en-US"/>
        </a:p>
      </dgm:t>
    </dgm:pt>
    <dgm:pt modelId="{8DB606A8-63B1-446D-9CAB-B9A885BBCEB3}">
      <dgm:prSet/>
      <dgm:spPr>
        <a:xfrm>
          <a:off x="0" y="605707"/>
          <a:ext cx="5876925" cy="3755159"/>
        </a:xfrm>
        <a:prstGeom prst="rect">
          <a:avLst/>
        </a:prstGeom>
        <a:solidFill>
          <a:srgbClr val="88A81D">
            <a:alpha val="90000"/>
          </a:srgbClr>
        </a:solidFill>
        <a:ln w="9525" cap="flat" cmpd="sng" algn="ctr">
          <a:solidFill>
            <a:srgbClr val="C0504D">
              <a:alpha val="90000"/>
              <a:tint val="40000"/>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gm:spPr>
      <dgm:t>
        <a:bodyPr/>
        <a:lstStyle/>
        <a:p>
          <a:r>
            <a:rPr lang="en-US">
              <a:solidFill>
                <a:srgbClr val="4F81BD">
                  <a:lumMod val="75000"/>
                </a:srgbClr>
              </a:solidFill>
              <a:latin typeface="Calibri"/>
              <a:ea typeface="+mn-ea"/>
              <a:cs typeface="+mn-cs"/>
            </a:rPr>
            <a:t>Where </a:t>
          </a:r>
          <a:r>
            <a:rPr lang="en-US" b="1">
              <a:solidFill>
                <a:srgbClr val="4F81BD">
                  <a:lumMod val="75000"/>
                </a:srgbClr>
              </a:solidFill>
              <a:latin typeface="Calibri"/>
              <a:ea typeface="+mn-ea"/>
              <a:cs typeface="+mn-cs"/>
            </a:rPr>
            <a:t>Joint development rights</a:t>
          </a:r>
          <a:r>
            <a:rPr lang="en-US">
              <a:solidFill>
                <a:srgbClr val="4F81BD">
                  <a:lumMod val="75000"/>
                </a:srgbClr>
              </a:solidFill>
              <a:latin typeface="Calibri"/>
              <a:ea typeface="+mn-ea"/>
              <a:cs typeface="+mn-cs"/>
            </a:rPr>
            <a:t> are transferred, </a:t>
          </a:r>
          <a:r>
            <a:rPr lang="en-US" b="1">
              <a:solidFill>
                <a:srgbClr val="4F81BD">
                  <a:lumMod val="75000"/>
                </a:srgbClr>
              </a:solidFill>
              <a:latin typeface="Calibri"/>
              <a:ea typeface="+mn-ea"/>
              <a:cs typeface="+mn-cs"/>
            </a:rPr>
            <a:t>sec 50C</a:t>
          </a:r>
          <a:r>
            <a:rPr lang="en-US">
              <a:solidFill>
                <a:srgbClr val="4F81BD">
                  <a:lumMod val="75000"/>
                </a:srgbClr>
              </a:solidFill>
              <a:latin typeface="Calibri"/>
              <a:ea typeface="+mn-ea"/>
              <a:cs typeface="+mn-cs"/>
            </a:rPr>
            <a:t> will be </a:t>
          </a:r>
          <a:r>
            <a:rPr lang="en-US" b="1">
              <a:solidFill>
                <a:srgbClr val="4F81BD">
                  <a:lumMod val="75000"/>
                </a:srgbClr>
              </a:solidFill>
              <a:latin typeface="Calibri"/>
              <a:ea typeface="+mn-ea"/>
              <a:cs typeface="+mn-cs"/>
            </a:rPr>
            <a:t>applicable to the extent of the area actually transferred</a:t>
          </a:r>
          <a:r>
            <a:rPr lang="en-US">
              <a:solidFill>
                <a:srgbClr val="4F81BD">
                  <a:lumMod val="75000"/>
                </a:srgbClr>
              </a:solidFill>
              <a:latin typeface="Calibri"/>
              <a:ea typeface="+mn-ea"/>
              <a:cs typeface="+mn-cs"/>
            </a:rPr>
            <a:t> to the developer. </a:t>
          </a:r>
          <a:r>
            <a:rPr lang="en-US" b="1" i="1">
              <a:solidFill>
                <a:srgbClr val="4F81BD">
                  <a:lumMod val="75000"/>
                </a:srgbClr>
              </a:solidFill>
              <a:latin typeface="Calibri"/>
              <a:ea typeface="+mn-ea"/>
              <a:cs typeface="+mn-cs"/>
            </a:rPr>
            <a:t>(ACIT v Roger Pareira Communications Pvt. Ltd (2009) 34 SOT 64 (Mum))</a:t>
          </a:r>
          <a:endParaRPr lang="en-US">
            <a:solidFill>
              <a:srgbClr val="4F81BD">
                <a:lumMod val="75000"/>
              </a:srgbClr>
            </a:solidFill>
            <a:latin typeface="Calibri"/>
            <a:ea typeface="+mn-ea"/>
            <a:cs typeface="+mn-cs"/>
          </a:endParaRPr>
        </a:p>
      </dgm:t>
    </dgm:pt>
    <dgm:pt modelId="{16786D61-CC35-48D0-BC26-ADA575DE6817}" type="parTrans" cxnId="{15B0B6E6-2358-4860-AF59-6D3240DB7281}">
      <dgm:prSet/>
      <dgm:spPr/>
      <dgm:t>
        <a:bodyPr/>
        <a:lstStyle/>
        <a:p>
          <a:endParaRPr lang="en-US"/>
        </a:p>
      </dgm:t>
    </dgm:pt>
    <dgm:pt modelId="{F74D70F5-2391-4CFF-89DF-D07C6BB92C37}" type="sibTrans" cxnId="{15B0B6E6-2358-4860-AF59-6D3240DB7281}">
      <dgm:prSet/>
      <dgm:spPr/>
      <dgm:t>
        <a:bodyPr/>
        <a:lstStyle/>
        <a:p>
          <a:endParaRPr lang="en-US"/>
        </a:p>
      </dgm:t>
    </dgm:pt>
    <dgm:pt modelId="{CBC8058B-DCD9-4665-A216-2E2FFD495D34}">
      <dgm:prSet/>
      <dgm:spPr>
        <a:xfrm>
          <a:off x="0" y="605707"/>
          <a:ext cx="5876925" cy="3755159"/>
        </a:xfrm>
        <a:prstGeom prst="rect">
          <a:avLst/>
        </a:prstGeom>
        <a:solidFill>
          <a:srgbClr val="88A81D">
            <a:alpha val="90000"/>
          </a:srgbClr>
        </a:solidFill>
        <a:ln w="9525" cap="flat" cmpd="sng" algn="ctr">
          <a:solidFill>
            <a:srgbClr val="C0504D">
              <a:alpha val="90000"/>
              <a:tint val="40000"/>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gm:spPr>
      <dgm:t>
        <a:bodyPr/>
        <a:lstStyle/>
        <a:p>
          <a:endParaRPr lang="en-US">
            <a:solidFill>
              <a:srgbClr val="4F81BD">
                <a:lumMod val="75000"/>
              </a:srgbClr>
            </a:solidFill>
            <a:latin typeface="Calibri"/>
            <a:ea typeface="+mn-ea"/>
            <a:cs typeface="+mn-cs"/>
          </a:endParaRPr>
        </a:p>
      </dgm:t>
    </dgm:pt>
    <dgm:pt modelId="{50D04492-9F71-4AF1-94A7-726DB25DA4A1}" type="parTrans" cxnId="{2D6CFA01-B0AE-4247-AD23-83ECABC0438A}">
      <dgm:prSet/>
      <dgm:spPr/>
      <dgm:t>
        <a:bodyPr/>
        <a:lstStyle/>
        <a:p>
          <a:endParaRPr lang="en-US"/>
        </a:p>
      </dgm:t>
    </dgm:pt>
    <dgm:pt modelId="{FD239C53-A7A6-4F30-BD6D-B2B9704AB474}" type="sibTrans" cxnId="{2D6CFA01-B0AE-4247-AD23-83ECABC0438A}">
      <dgm:prSet/>
      <dgm:spPr/>
      <dgm:t>
        <a:bodyPr/>
        <a:lstStyle/>
        <a:p>
          <a:endParaRPr lang="en-US"/>
        </a:p>
      </dgm:t>
    </dgm:pt>
    <dgm:pt modelId="{7A0F77B0-AD95-4646-9864-4D478451BD8D}" type="pres">
      <dgm:prSet presAssocID="{9A14F1F5-066B-4634-A3AA-BBDDED37634C}" presName="Name0" presStyleCnt="0">
        <dgm:presLayoutVars>
          <dgm:dir/>
          <dgm:animLvl val="lvl"/>
          <dgm:resizeHandles val="exact"/>
        </dgm:presLayoutVars>
      </dgm:prSet>
      <dgm:spPr/>
      <dgm:t>
        <a:bodyPr/>
        <a:lstStyle/>
        <a:p>
          <a:endParaRPr lang="en-US"/>
        </a:p>
      </dgm:t>
    </dgm:pt>
    <dgm:pt modelId="{E458086D-C20E-4036-A8E4-39CD4E36E256}" type="pres">
      <dgm:prSet presAssocID="{D7D35FEE-562C-47A2-B682-09878DA0BFCE}" presName="composite" presStyleCnt="0"/>
      <dgm:spPr/>
    </dgm:pt>
    <dgm:pt modelId="{AA5923DE-B158-4BDE-BCB4-3A6E18CE50E0}" type="pres">
      <dgm:prSet presAssocID="{D7D35FEE-562C-47A2-B682-09878DA0BFCE}" presName="parTx" presStyleLbl="alignNode1" presStyleIdx="0" presStyleCnt="1">
        <dgm:presLayoutVars>
          <dgm:chMax val="0"/>
          <dgm:chPref val="0"/>
          <dgm:bulletEnabled val="1"/>
        </dgm:presLayoutVars>
      </dgm:prSet>
      <dgm:spPr/>
      <dgm:t>
        <a:bodyPr/>
        <a:lstStyle/>
        <a:p>
          <a:endParaRPr lang="en-US"/>
        </a:p>
      </dgm:t>
    </dgm:pt>
    <dgm:pt modelId="{52735653-4DC8-45CC-B4CA-68E9B632B174}" type="pres">
      <dgm:prSet presAssocID="{D7D35FEE-562C-47A2-B682-09878DA0BFCE}" presName="desTx" presStyleLbl="alignAccFollowNode1" presStyleIdx="0" presStyleCnt="1">
        <dgm:presLayoutVars>
          <dgm:bulletEnabled val="1"/>
        </dgm:presLayoutVars>
      </dgm:prSet>
      <dgm:spPr/>
      <dgm:t>
        <a:bodyPr/>
        <a:lstStyle/>
        <a:p>
          <a:endParaRPr lang="en-US"/>
        </a:p>
      </dgm:t>
    </dgm:pt>
  </dgm:ptLst>
  <dgm:cxnLst>
    <dgm:cxn modelId="{2D6CFA01-B0AE-4247-AD23-83ECABC0438A}" srcId="{D7D35FEE-562C-47A2-B682-09878DA0BFCE}" destId="{CBC8058B-DCD9-4665-A216-2E2FFD495D34}" srcOrd="4" destOrd="0" parTransId="{50D04492-9F71-4AF1-94A7-726DB25DA4A1}" sibTransId="{FD239C53-A7A6-4F30-BD6D-B2B9704AB474}"/>
    <dgm:cxn modelId="{C8DF1E94-161B-4B09-9459-7EB9E6E194C3}" type="presOf" srcId="{CBC8058B-DCD9-4665-A216-2E2FFD495D34}" destId="{52735653-4DC8-45CC-B4CA-68E9B632B174}" srcOrd="0" destOrd="5" presId="urn:microsoft.com/office/officeart/2005/8/layout/hList1"/>
    <dgm:cxn modelId="{B8550C3B-7550-4631-8C8D-8D4302382845}" type="presOf" srcId="{8DB606A8-63B1-446D-9CAB-B9A885BBCEB3}" destId="{52735653-4DC8-45CC-B4CA-68E9B632B174}" srcOrd="0" destOrd="4" presId="urn:microsoft.com/office/officeart/2005/8/layout/hList1"/>
    <dgm:cxn modelId="{E64BFB79-B4B0-4E19-98B7-0BD89858DE9A}" type="presOf" srcId="{D7D35FEE-562C-47A2-B682-09878DA0BFCE}" destId="{AA5923DE-B158-4BDE-BCB4-3A6E18CE50E0}" srcOrd="0" destOrd="0" presId="urn:microsoft.com/office/officeart/2005/8/layout/hList1"/>
    <dgm:cxn modelId="{33B5CAC6-387C-48FF-88B6-FDC26042DAEC}" srcId="{0770AA2F-515F-4316-857E-C9FE813A21C8}" destId="{A7FEFCEA-A44C-49C9-BA61-F3333E5717AA}" srcOrd="0" destOrd="0" parTransId="{601A666D-5905-47BD-9ED3-4B6B61C37546}" sibTransId="{200D60AF-9933-4FB9-81BA-30B08738673D}"/>
    <dgm:cxn modelId="{A0095FA2-E07C-47D0-8CF6-143C54FC87EE}" type="presOf" srcId="{A7FEFCEA-A44C-49C9-BA61-F3333E5717AA}" destId="{52735653-4DC8-45CC-B4CA-68E9B632B174}" srcOrd="0" destOrd="3" presId="urn:microsoft.com/office/officeart/2005/8/layout/hList1"/>
    <dgm:cxn modelId="{059D73BB-74B8-45E4-840B-6D230E5F7BF1}" type="presOf" srcId="{04F6B80B-BC27-4413-93AA-E55E9B82F4F6}" destId="{52735653-4DC8-45CC-B4CA-68E9B632B174}" srcOrd="0" destOrd="0" presId="urn:microsoft.com/office/officeart/2005/8/layout/hList1"/>
    <dgm:cxn modelId="{4AE7671F-6397-447B-BBC5-2D3A8917E404}" type="presOf" srcId="{9A14F1F5-066B-4634-A3AA-BBDDED37634C}" destId="{7A0F77B0-AD95-4646-9864-4D478451BD8D}" srcOrd="0" destOrd="0" presId="urn:microsoft.com/office/officeart/2005/8/layout/hList1"/>
    <dgm:cxn modelId="{04326AAC-39CB-4F69-B484-C0F912E84203}" type="presOf" srcId="{0770AA2F-515F-4316-857E-C9FE813A21C8}" destId="{52735653-4DC8-45CC-B4CA-68E9B632B174}" srcOrd="0" destOrd="2" presId="urn:microsoft.com/office/officeart/2005/8/layout/hList1"/>
    <dgm:cxn modelId="{AB1EADBE-F132-40EF-A704-2C543E716CCD}" type="presOf" srcId="{DFDE1540-5C1B-439A-ABFA-3649960CACE1}" destId="{52735653-4DC8-45CC-B4CA-68E9B632B174}" srcOrd="0" destOrd="1" presId="urn:microsoft.com/office/officeart/2005/8/layout/hList1"/>
    <dgm:cxn modelId="{AB80C21A-E070-426C-9DF1-11EADA9D2B4E}" srcId="{9A14F1F5-066B-4634-A3AA-BBDDED37634C}" destId="{D7D35FEE-562C-47A2-B682-09878DA0BFCE}" srcOrd="0" destOrd="0" parTransId="{AE43014C-8987-4D15-9475-81F2E54AEA4D}" sibTransId="{3BFFE42A-80DE-4A44-8E20-9A52773EE736}"/>
    <dgm:cxn modelId="{15B0B6E6-2358-4860-AF59-6D3240DB7281}" srcId="{D7D35FEE-562C-47A2-B682-09878DA0BFCE}" destId="{8DB606A8-63B1-446D-9CAB-B9A885BBCEB3}" srcOrd="3" destOrd="0" parTransId="{16786D61-CC35-48D0-BC26-ADA575DE6817}" sibTransId="{F74D70F5-2391-4CFF-89DF-D07C6BB92C37}"/>
    <dgm:cxn modelId="{0D71BCC8-889F-4ADC-BBD8-1B59EE1B662C}" srcId="{D7D35FEE-562C-47A2-B682-09878DA0BFCE}" destId="{0770AA2F-515F-4316-857E-C9FE813A21C8}" srcOrd="2" destOrd="0" parTransId="{9FB30159-9F86-46A4-93A6-55A75D7D08A7}" sibTransId="{8C266B65-3A25-4856-889E-69CD2C9A486E}"/>
    <dgm:cxn modelId="{33B5FF4D-9DB6-435D-B107-186D23F04D2A}" srcId="{D7D35FEE-562C-47A2-B682-09878DA0BFCE}" destId="{04F6B80B-BC27-4413-93AA-E55E9B82F4F6}" srcOrd="0" destOrd="0" parTransId="{C0EC40E1-781C-4E78-B122-3386DBD4BB89}" sibTransId="{3CE1B120-FBD8-4007-A111-299A31B8246E}"/>
    <dgm:cxn modelId="{FC096C3A-E22A-4621-9DDD-C270468CA582}" srcId="{D7D35FEE-562C-47A2-B682-09878DA0BFCE}" destId="{DFDE1540-5C1B-439A-ABFA-3649960CACE1}" srcOrd="1" destOrd="0" parTransId="{9EACD19C-336D-4C55-A565-41BDBADA471C}" sibTransId="{CB6263E8-A180-4600-9D38-68B697C21D2B}"/>
    <dgm:cxn modelId="{E58FF23A-998A-4756-8BD2-8980ED690840}" type="presParOf" srcId="{7A0F77B0-AD95-4646-9864-4D478451BD8D}" destId="{E458086D-C20E-4036-A8E4-39CD4E36E256}" srcOrd="0" destOrd="0" presId="urn:microsoft.com/office/officeart/2005/8/layout/hList1"/>
    <dgm:cxn modelId="{90996A87-46F3-4896-81F5-9410D763E999}" type="presParOf" srcId="{E458086D-C20E-4036-A8E4-39CD4E36E256}" destId="{AA5923DE-B158-4BDE-BCB4-3A6E18CE50E0}" srcOrd="0" destOrd="0" presId="urn:microsoft.com/office/officeart/2005/8/layout/hList1"/>
    <dgm:cxn modelId="{6B2051F8-A268-4BE1-8CCB-F6ABB595E4D6}" type="presParOf" srcId="{E458086D-C20E-4036-A8E4-39CD4E36E256}" destId="{52735653-4DC8-45CC-B4CA-68E9B632B174}"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4E9723F-0E0E-4D99-B2D4-E8E7208F9F5E}" type="doc">
      <dgm:prSet loTypeId="urn:microsoft.com/office/officeart/2005/8/layout/hList1" loCatId="list" qsTypeId="urn:microsoft.com/office/officeart/2005/8/quickstyle/3d1" qsCatId="3D" csTypeId="urn:microsoft.com/office/officeart/2005/8/colors/accent2_2" csCatId="accent2" phldr="1"/>
      <dgm:spPr/>
      <dgm:t>
        <a:bodyPr/>
        <a:lstStyle/>
        <a:p>
          <a:endParaRPr lang="en-US"/>
        </a:p>
      </dgm:t>
    </dgm:pt>
    <dgm:pt modelId="{8F973A83-9394-488A-9A3E-4396BE190855}">
      <dgm:prSet custT="1"/>
      <dgm:spPr>
        <a:xfrm>
          <a:off x="0" y="114644"/>
          <a:ext cx="5734050" cy="489600"/>
        </a:xfrm>
        <a:prstGeom prst="rect">
          <a:avLst/>
        </a:prstGeom>
        <a:solidFill>
          <a:srgbClr val="88A81D"/>
        </a:solidFill>
        <a:ln w="9525" cap="flat" cmpd="sng" algn="ctr">
          <a:solidFill>
            <a:srgbClr val="C0504D">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gm:spPr>
      <dgm:t>
        <a:bodyPr/>
        <a:lstStyle/>
        <a:p>
          <a:r>
            <a:rPr lang="en-US" sz="1800" b="1" i="1" u="sng" dirty="0">
              <a:solidFill>
                <a:sysClr val="window" lastClr="FFFFFF"/>
              </a:solidFill>
              <a:latin typeface="Calibri"/>
              <a:ea typeface="+mn-ea"/>
              <a:cs typeface="+mn-cs"/>
            </a:rPr>
            <a:t>3. Section 80IB(10) and Construction Contracts:</a:t>
          </a:r>
          <a:endParaRPr lang="en-US" sz="1800" dirty="0">
            <a:solidFill>
              <a:sysClr val="window" lastClr="FFFFFF"/>
            </a:solidFill>
            <a:latin typeface="Calibri"/>
            <a:ea typeface="+mn-ea"/>
            <a:cs typeface="+mn-cs"/>
          </a:endParaRPr>
        </a:p>
      </dgm:t>
    </dgm:pt>
    <dgm:pt modelId="{1E6F4D75-8220-4A35-8767-B7F96903C2AD}" type="parTrans" cxnId="{F9C173AF-D307-46E6-848B-CBB6EE9EC378}">
      <dgm:prSet/>
      <dgm:spPr/>
      <dgm:t>
        <a:bodyPr/>
        <a:lstStyle/>
        <a:p>
          <a:endParaRPr lang="en-US"/>
        </a:p>
      </dgm:t>
    </dgm:pt>
    <dgm:pt modelId="{D5C13432-8474-4475-A566-4C3E56902695}" type="sibTrans" cxnId="{F9C173AF-D307-46E6-848B-CBB6EE9EC378}">
      <dgm:prSet/>
      <dgm:spPr/>
      <dgm:t>
        <a:bodyPr/>
        <a:lstStyle/>
        <a:p>
          <a:endParaRPr lang="en-US"/>
        </a:p>
      </dgm:t>
    </dgm:pt>
    <dgm:pt modelId="{207B7E89-BE19-4404-9B1D-2895F2209430}">
      <dgm:prSet/>
      <dgm:spPr>
        <a:xfrm>
          <a:off x="0" y="604244"/>
          <a:ext cx="5734050" cy="4386510"/>
        </a:xfrm>
        <a:prstGeom prst="rect">
          <a:avLst/>
        </a:prstGeom>
        <a:solidFill>
          <a:srgbClr val="88A81D">
            <a:alpha val="90000"/>
          </a:srgbClr>
        </a:solidFill>
        <a:ln w="9525" cap="flat" cmpd="sng" algn="ctr">
          <a:solidFill>
            <a:srgbClr val="C0504D">
              <a:alpha val="90000"/>
              <a:tint val="40000"/>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gm:spPr>
      <dgm:t>
        <a:bodyPr/>
        <a:lstStyle/>
        <a:p>
          <a:r>
            <a:rPr lang="en-US" dirty="0">
              <a:solidFill>
                <a:sysClr val="windowText" lastClr="000000">
                  <a:hueOff val="0"/>
                  <a:satOff val="0"/>
                  <a:lumOff val="0"/>
                  <a:alphaOff val="0"/>
                </a:sysClr>
              </a:solidFill>
              <a:latin typeface="Calibri"/>
              <a:ea typeface="+mn-ea"/>
              <a:cs typeface="+mn-cs"/>
            </a:rPr>
            <a:t>Section 80IB(10) grants deduction at the rate of 100% in respect of income derived by an undertaking from developing and building housing </a:t>
          </a:r>
          <a:r>
            <a:rPr lang="en-US" dirty="0" err="1">
              <a:solidFill>
                <a:sysClr val="windowText" lastClr="000000">
                  <a:hueOff val="0"/>
                  <a:satOff val="0"/>
                  <a:lumOff val="0"/>
                  <a:alphaOff val="0"/>
                </a:sysClr>
              </a:solidFill>
              <a:latin typeface="Calibri"/>
              <a:ea typeface="+mn-ea"/>
              <a:cs typeface="+mn-cs"/>
            </a:rPr>
            <a:t>projects.Some</a:t>
          </a:r>
          <a:r>
            <a:rPr lang="en-US" dirty="0">
              <a:solidFill>
                <a:sysClr val="windowText" lastClr="000000">
                  <a:hueOff val="0"/>
                  <a:satOff val="0"/>
                  <a:lumOff val="0"/>
                  <a:alphaOff val="0"/>
                </a:sysClr>
              </a:solidFill>
              <a:latin typeface="Calibri"/>
              <a:ea typeface="+mn-ea"/>
              <a:cs typeface="+mn-cs"/>
            </a:rPr>
            <a:t> of the specific issues that arise U/s 80IB(10) are:</a:t>
          </a:r>
        </a:p>
      </dgm:t>
    </dgm:pt>
    <dgm:pt modelId="{08F9D581-ECB3-43D2-B02D-4A420EFCA937}" type="parTrans" cxnId="{566AB7D1-1E2D-4272-A54B-93EFB5D636DD}">
      <dgm:prSet/>
      <dgm:spPr/>
      <dgm:t>
        <a:bodyPr/>
        <a:lstStyle/>
        <a:p>
          <a:endParaRPr lang="en-US"/>
        </a:p>
      </dgm:t>
    </dgm:pt>
    <dgm:pt modelId="{F6E88E8D-4A39-44E6-887B-9D73967D9B43}" type="sibTrans" cxnId="{566AB7D1-1E2D-4272-A54B-93EFB5D636DD}">
      <dgm:prSet/>
      <dgm:spPr/>
      <dgm:t>
        <a:bodyPr/>
        <a:lstStyle/>
        <a:p>
          <a:endParaRPr lang="en-US"/>
        </a:p>
      </dgm:t>
    </dgm:pt>
    <dgm:pt modelId="{8B6BA9F8-2138-4EEA-ABB6-EBBBF83AB359}">
      <dgm:prSet/>
      <dgm:spPr>
        <a:xfrm>
          <a:off x="0" y="604244"/>
          <a:ext cx="5734050" cy="4386510"/>
        </a:xfrm>
        <a:prstGeom prst="rect">
          <a:avLst/>
        </a:prstGeom>
        <a:solidFill>
          <a:srgbClr val="88A81D">
            <a:alpha val="90000"/>
          </a:srgbClr>
        </a:solidFill>
        <a:ln w="9525" cap="flat" cmpd="sng" algn="ctr">
          <a:solidFill>
            <a:srgbClr val="C0504D">
              <a:alpha val="90000"/>
              <a:tint val="40000"/>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gm:spPr>
      <dgm:t>
        <a:bodyPr/>
        <a:lstStyle/>
        <a:p>
          <a:endParaRPr lang="en-US" dirty="0">
            <a:solidFill>
              <a:sysClr val="windowText" lastClr="000000">
                <a:hueOff val="0"/>
                <a:satOff val="0"/>
                <a:lumOff val="0"/>
                <a:alphaOff val="0"/>
              </a:sysClr>
            </a:solidFill>
            <a:latin typeface="Calibri"/>
            <a:ea typeface="+mn-ea"/>
            <a:cs typeface="+mn-cs"/>
          </a:endParaRPr>
        </a:p>
      </dgm:t>
    </dgm:pt>
    <dgm:pt modelId="{8CF5AD98-70D3-4566-882A-E901CD1A93C3}" type="parTrans" cxnId="{E4FCD68D-D81E-4E45-AFB2-61983A2EA607}">
      <dgm:prSet/>
      <dgm:spPr/>
      <dgm:t>
        <a:bodyPr/>
        <a:lstStyle/>
        <a:p>
          <a:endParaRPr lang="en-US"/>
        </a:p>
      </dgm:t>
    </dgm:pt>
    <dgm:pt modelId="{5210B86A-7E49-431A-8645-A137D56A545F}" type="sibTrans" cxnId="{E4FCD68D-D81E-4E45-AFB2-61983A2EA607}">
      <dgm:prSet/>
      <dgm:spPr/>
      <dgm:t>
        <a:bodyPr/>
        <a:lstStyle/>
        <a:p>
          <a:endParaRPr lang="en-US"/>
        </a:p>
      </dgm:t>
    </dgm:pt>
    <dgm:pt modelId="{245919EA-B1E1-4A50-A84E-DBF9E51B1D76}">
      <dgm:prSet/>
      <dgm:spPr>
        <a:xfrm>
          <a:off x="0" y="604244"/>
          <a:ext cx="5734050" cy="4386510"/>
        </a:xfrm>
        <a:prstGeom prst="rect">
          <a:avLst/>
        </a:prstGeom>
        <a:solidFill>
          <a:srgbClr val="88A81D">
            <a:alpha val="90000"/>
          </a:srgbClr>
        </a:solidFill>
        <a:ln w="9525" cap="flat" cmpd="sng" algn="ctr">
          <a:solidFill>
            <a:srgbClr val="C0504D">
              <a:alpha val="90000"/>
              <a:tint val="40000"/>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gm:spPr>
      <dgm:t>
        <a:bodyPr/>
        <a:lstStyle/>
        <a:p>
          <a:r>
            <a:rPr lang="en-US" dirty="0">
              <a:solidFill>
                <a:srgbClr val="4F81BD">
                  <a:lumMod val="75000"/>
                </a:srgbClr>
              </a:solidFill>
              <a:latin typeface="Calibri"/>
              <a:ea typeface="+mn-ea"/>
              <a:cs typeface="+mn-cs"/>
            </a:rPr>
            <a:t>An </a:t>
          </a:r>
          <a:r>
            <a:rPr lang="en-US" dirty="0" err="1">
              <a:solidFill>
                <a:srgbClr val="4F81BD">
                  <a:lumMod val="75000"/>
                </a:srgbClr>
              </a:solidFill>
              <a:latin typeface="Calibri"/>
              <a:ea typeface="+mn-ea"/>
              <a:cs typeface="+mn-cs"/>
            </a:rPr>
            <a:t>assessee</a:t>
          </a:r>
          <a:r>
            <a:rPr lang="en-US" dirty="0">
              <a:solidFill>
                <a:srgbClr val="4F81BD">
                  <a:lumMod val="75000"/>
                </a:srgbClr>
              </a:solidFill>
              <a:latin typeface="Calibri"/>
              <a:ea typeface="+mn-ea"/>
              <a:cs typeface="+mn-cs"/>
            </a:rPr>
            <a:t> </a:t>
          </a:r>
          <a:r>
            <a:rPr lang="en-US" b="1" dirty="0">
              <a:solidFill>
                <a:srgbClr val="4F81BD">
                  <a:lumMod val="75000"/>
                </a:srgbClr>
              </a:solidFill>
              <a:latin typeface="Calibri"/>
              <a:ea typeface="+mn-ea"/>
              <a:cs typeface="+mn-cs"/>
            </a:rPr>
            <a:t>may adopt PCM for revenue recognition</a:t>
          </a:r>
          <a:r>
            <a:rPr lang="en-US" dirty="0">
              <a:solidFill>
                <a:srgbClr val="4F81BD">
                  <a:lumMod val="75000"/>
                </a:srgbClr>
              </a:solidFill>
              <a:latin typeface="Calibri"/>
              <a:ea typeface="+mn-ea"/>
              <a:cs typeface="+mn-cs"/>
            </a:rPr>
            <a:t> and declare profit on year to year basis and </a:t>
          </a:r>
          <a:r>
            <a:rPr lang="en-US" b="1" dirty="0">
              <a:solidFill>
                <a:srgbClr val="4F81BD">
                  <a:lumMod val="75000"/>
                </a:srgbClr>
              </a:solidFill>
              <a:latin typeface="Calibri"/>
              <a:ea typeface="+mn-ea"/>
              <a:cs typeface="+mn-cs"/>
            </a:rPr>
            <a:t>claim deduction</a:t>
          </a:r>
          <a:r>
            <a:rPr lang="en-US" dirty="0">
              <a:solidFill>
                <a:srgbClr val="4F81BD">
                  <a:lumMod val="75000"/>
                </a:srgbClr>
              </a:solidFill>
              <a:latin typeface="Calibri"/>
              <a:ea typeface="+mn-ea"/>
              <a:cs typeface="+mn-cs"/>
            </a:rPr>
            <a:t>. He </a:t>
          </a:r>
          <a:r>
            <a:rPr lang="en-US" b="1" dirty="0">
              <a:solidFill>
                <a:srgbClr val="4F81BD">
                  <a:lumMod val="75000"/>
                </a:srgbClr>
              </a:solidFill>
              <a:latin typeface="Calibri"/>
              <a:ea typeface="+mn-ea"/>
              <a:cs typeface="+mn-cs"/>
            </a:rPr>
            <a:t>need not wait for the completion of the project</a:t>
          </a:r>
          <a:r>
            <a:rPr lang="en-US" dirty="0">
              <a:solidFill>
                <a:srgbClr val="4F81BD">
                  <a:lumMod val="75000"/>
                </a:srgbClr>
              </a:solidFill>
              <a:latin typeface="Calibri"/>
              <a:ea typeface="+mn-ea"/>
              <a:cs typeface="+mn-cs"/>
            </a:rPr>
            <a:t> to claim deduction. This is so, because one of the condition requires that construction should be completed within specific period in order to claim deduction. </a:t>
          </a:r>
        </a:p>
      </dgm:t>
    </dgm:pt>
    <dgm:pt modelId="{BF5F6013-F84D-4388-B5B7-84084BECB08E}" type="parTrans" cxnId="{D90EA66F-5D86-408B-AF29-11102E2BE036}">
      <dgm:prSet/>
      <dgm:spPr/>
      <dgm:t>
        <a:bodyPr/>
        <a:lstStyle/>
        <a:p>
          <a:endParaRPr lang="en-US"/>
        </a:p>
      </dgm:t>
    </dgm:pt>
    <dgm:pt modelId="{18CC38EC-BAF1-4714-8FBC-15F94B1B969D}" type="sibTrans" cxnId="{D90EA66F-5D86-408B-AF29-11102E2BE036}">
      <dgm:prSet/>
      <dgm:spPr/>
      <dgm:t>
        <a:bodyPr/>
        <a:lstStyle/>
        <a:p>
          <a:endParaRPr lang="en-US"/>
        </a:p>
      </dgm:t>
    </dgm:pt>
    <dgm:pt modelId="{A9F4E792-DDAF-4AD1-939A-277A3FA36EA8}">
      <dgm:prSet/>
      <dgm:spPr>
        <a:xfrm>
          <a:off x="0" y="604244"/>
          <a:ext cx="5734050" cy="4386510"/>
        </a:xfrm>
        <a:prstGeom prst="rect">
          <a:avLst/>
        </a:prstGeom>
        <a:solidFill>
          <a:srgbClr val="88A81D">
            <a:alpha val="90000"/>
          </a:srgbClr>
        </a:solidFill>
        <a:ln w="9525" cap="flat" cmpd="sng" algn="ctr">
          <a:solidFill>
            <a:srgbClr val="C0504D">
              <a:alpha val="90000"/>
              <a:tint val="40000"/>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gm:spPr>
      <dgm:t>
        <a:bodyPr/>
        <a:lstStyle/>
        <a:p>
          <a:r>
            <a:rPr lang="en-US" dirty="0">
              <a:solidFill>
                <a:srgbClr val="4F81BD">
                  <a:lumMod val="75000"/>
                </a:srgbClr>
              </a:solidFill>
              <a:latin typeface="Calibri"/>
              <a:ea typeface="+mn-ea"/>
              <a:cs typeface="+mn-cs"/>
            </a:rPr>
            <a:t>A real estate development involves a landowner and a developer. Whether developer gets deduction U/s 80IB(10), though he does not own the land. It was held in case of </a:t>
          </a:r>
          <a:r>
            <a:rPr lang="en-US" b="1" i="1" dirty="0">
              <a:solidFill>
                <a:srgbClr val="4F81BD">
                  <a:lumMod val="75000"/>
                </a:srgbClr>
              </a:solidFill>
              <a:latin typeface="Calibri"/>
              <a:ea typeface="+mn-ea"/>
              <a:cs typeface="+mn-cs"/>
            </a:rPr>
            <a:t>KZK Developers v CIT (2010) 130TTJ 57 (Cuttack)</a:t>
          </a:r>
          <a:r>
            <a:rPr lang="en-US" dirty="0">
              <a:solidFill>
                <a:srgbClr val="4F81BD">
                  <a:lumMod val="75000"/>
                </a:srgbClr>
              </a:solidFill>
              <a:latin typeface="Calibri"/>
              <a:ea typeface="+mn-ea"/>
              <a:cs typeface="+mn-cs"/>
            </a:rPr>
            <a:t> that </a:t>
          </a:r>
          <a:r>
            <a:rPr lang="en-US" b="1" i="1" dirty="0">
              <a:solidFill>
                <a:srgbClr val="4F81BD">
                  <a:lumMod val="75000"/>
                </a:srgbClr>
              </a:solidFill>
              <a:latin typeface="Calibri"/>
              <a:ea typeface="+mn-ea"/>
              <a:cs typeface="+mn-cs"/>
            </a:rPr>
            <a:t>lack of interest in land did not come in the way of the developer in claiming deduction.</a:t>
          </a:r>
          <a:endParaRPr lang="en-US" dirty="0">
            <a:solidFill>
              <a:srgbClr val="4F81BD">
                <a:lumMod val="75000"/>
              </a:srgbClr>
            </a:solidFill>
            <a:latin typeface="Calibri"/>
            <a:ea typeface="+mn-ea"/>
            <a:cs typeface="+mn-cs"/>
          </a:endParaRPr>
        </a:p>
      </dgm:t>
    </dgm:pt>
    <dgm:pt modelId="{E2739DAD-95EA-47D1-A61D-0F36242E8D35}" type="parTrans" cxnId="{66F1BB6B-1426-48B5-BB59-7AAEAE54489B}">
      <dgm:prSet/>
      <dgm:spPr/>
      <dgm:t>
        <a:bodyPr/>
        <a:lstStyle/>
        <a:p>
          <a:endParaRPr lang="en-US"/>
        </a:p>
      </dgm:t>
    </dgm:pt>
    <dgm:pt modelId="{B2F93C4E-805D-47D2-9E83-25F24D6D3B7A}" type="sibTrans" cxnId="{66F1BB6B-1426-48B5-BB59-7AAEAE54489B}">
      <dgm:prSet/>
      <dgm:spPr/>
      <dgm:t>
        <a:bodyPr/>
        <a:lstStyle/>
        <a:p>
          <a:endParaRPr lang="en-US"/>
        </a:p>
      </dgm:t>
    </dgm:pt>
    <dgm:pt modelId="{B261F712-FE4B-4496-8582-5A3E2B8CC8EE}" type="pres">
      <dgm:prSet presAssocID="{54E9723F-0E0E-4D99-B2D4-E8E7208F9F5E}" presName="Name0" presStyleCnt="0">
        <dgm:presLayoutVars>
          <dgm:dir/>
          <dgm:animLvl val="lvl"/>
          <dgm:resizeHandles val="exact"/>
        </dgm:presLayoutVars>
      </dgm:prSet>
      <dgm:spPr/>
      <dgm:t>
        <a:bodyPr/>
        <a:lstStyle/>
        <a:p>
          <a:endParaRPr lang="en-US"/>
        </a:p>
      </dgm:t>
    </dgm:pt>
    <dgm:pt modelId="{8AEF7E95-8A44-4F47-9C6F-351F7D624AE7}" type="pres">
      <dgm:prSet presAssocID="{8F973A83-9394-488A-9A3E-4396BE190855}" presName="composite" presStyleCnt="0"/>
      <dgm:spPr/>
    </dgm:pt>
    <dgm:pt modelId="{4E6DB24C-B24E-46AA-970F-A29EDC1F7B8C}" type="pres">
      <dgm:prSet presAssocID="{8F973A83-9394-488A-9A3E-4396BE190855}" presName="parTx" presStyleLbl="alignNode1" presStyleIdx="0" presStyleCnt="1">
        <dgm:presLayoutVars>
          <dgm:chMax val="0"/>
          <dgm:chPref val="0"/>
          <dgm:bulletEnabled val="1"/>
        </dgm:presLayoutVars>
      </dgm:prSet>
      <dgm:spPr/>
      <dgm:t>
        <a:bodyPr/>
        <a:lstStyle/>
        <a:p>
          <a:endParaRPr lang="en-US"/>
        </a:p>
      </dgm:t>
    </dgm:pt>
    <dgm:pt modelId="{DEA80A2F-FE98-4AFA-9BE2-801AF266D2A1}" type="pres">
      <dgm:prSet presAssocID="{8F973A83-9394-488A-9A3E-4396BE190855}" presName="desTx" presStyleLbl="alignAccFollowNode1" presStyleIdx="0" presStyleCnt="1">
        <dgm:presLayoutVars>
          <dgm:bulletEnabled val="1"/>
        </dgm:presLayoutVars>
      </dgm:prSet>
      <dgm:spPr/>
      <dgm:t>
        <a:bodyPr/>
        <a:lstStyle/>
        <a:p>
          <a:endParaRPr lang="en-US"/>
        </a:p>
      </dgm:t>
    </dgm:pt>
  </dgm:ptLst>
  <dgm:cxnLst>
    <dgm:cxn modelId="{04B7FE9A-37E5-42CA-8A97-B6FAC328ECAF}" type="presOf" srcId="{54E9723F-0E0E-4D99-B2D4-E8E7208F9F5E}" destId="{B261F712-FE4B-4496-8582-5A3E2B8CC8EE}" srcOrd="0" destOrd="0" presId="urn:microsoft.com/office/officeart/2005/8/layout/hList1"/>
    <dgm:cxn modelId="{4319567B-EF62-43F2-BDF8-F513F3511235}" type="presOf" srcId="{207B7E89-BE19-4404-9B1D-2895F2209430}" destId="{DEA80A2F-FE98-4AFA-9BE2-801AF266D2A1}" srcOrd="0" destOrd="0" presId="urn:microsoft.com/office/officeart/2005/8/layout/hList1"/>
    <dgm:cxn modelId="{827E47D1-835C-4659-89BF-EF5FE07A818E}" type="presOf" srcId="{8B6BA9F8-2138-4EEA-ABB6-EBBBF83AB359}" destId="{DEA80A2F-FE98-4AFA-9BE2-801AF266D2A1}" srcOrd="0" destOrd="1" presId="urn:microsoft.com/office/officeart/2005/8/layout/hList1"/>
    <dgm:cxn modelId="{F9C173AF-D307-46E6-848B-CBB6EE9EC378}" srcId="{54E9723F-0E0E-4D99-B2D4-E8E7208F9F5E}" destId="{8F973A83-9394-488A-9A3E-4396BE190855}" srcOrd="0" destOrd="0" parTransId="{1E6F4D75-8220-4A35-8767-B7F96903C2AD}" sibTransId="{D5C13432-8474-4475-A566-4C3E56902695}"/>
    <dgm:cxn modelId="{566AB7D1-1E2D-4272-A54B-93EFB5D636DD}" srcId="{8F973A83-9394-488A-9A3E-4396BE190855}" destId="{207B7E89-BE19-4404-9B1D-2895F2209430}" srcOrd="0" destOrd="0" parTransId="{08F9D581-ECB3-43D2-B02D-4A420EFCA937}" sibTransId="{F6E88E8D-4A39-44E6-887B-9D73967D9B43}"/>
    <dgm:cxn modelId="{E4FCD68D-D81E-4E45-AFB2-61983A2EA607}" srcId="{8F973A83-9394-488A-9A3E-4396BE190855}" destId="{8B6BA9F8-2138-4EEA-ABB6-EBBBF83AB359}" srcOrd="1" destOrd="0" parTransId="{8CF5AD98-70D3-4566-882A-E901CD1A93C3}" sibTransId="{5210B86A-7E49-431A-8645-A137D56A545F}"/>
    <dgm:cxn modelId="{66F1BB6B-1426-48B5-BB59-7AAEAE54489B}" srcId="{8F973A83-9394-488A-9A3E-4396BE190855}" destId="{A9F4E792-DDAF-4AD1-939A-277A3FA36EA8}" srcOrd="3" destOrd="0" parTransId="{E2739DAD-95EA-47D1-A61D-0F36242E8D35}" sibTransId="{B2F93C4E-805D-47D2-9E83-25F24D6D3B7A}"/>
    <dgm:cxn modelId="{1973F9EE-A2CC-4E16-8632-026DE1D64DB8}" type="presOf" srcId="{A9F4E792-DDAF-4AD1-939A-277A3FA36EA8}" destId="{DEA80A2F-FE98-4AFA-9BE2-801AF266D2A1}" srcOrd="0" destOrd="3" presId="urn:microsoft.com/office/officeart/2005/8/layout/hList1"/>
    <dgm:cxn modelId="{D90EA66F-5D86-408B-AF29-11102E2BE036}" srcId="{8F973A83-9394-488A-9A3E-4396BE190855}" destId="{245919EA-B1E1-4A50-A84E-DBF9E51B1D76}" srcOrd="2" destOrd="0" parTransId="{BF5F6013-F84D-4388-B5B7-84084BECB08E}" sibTransId="{18CC38EC-BAF1-4714-8FBC-15F94B1B969D}"/>
    <dgm:cxn modelId="{9ECAAF92-DFBD-47C7-8033-6AEC543E2808}" type="presOf" srcId="{245919EA-B1E1-4A50-A84E-DBF9E51B1D76}" destId="{DEA80A2F-FE98-4AFA-9BE2-801AF266D2A1}" srcOrd="0" destOrd="2" presId="urn:microsoft.com/office/officeart/2005/8/layout/hList1"/>
    <dgm:cxn modelId="{8E072684-2C68-4B5E-AA13-8BAF16F94541}" type="presOf" srcId="{8F973A83-9394-488A-9A3E-4396BE190855}" destId="{4E6DB24C-B24E-46AA-970F-A29EDC1F7B8C}" srcOrd="0" destOrd="0" presId="urn:microsoft.com/office/officeart/2005/8/layout/hList1"/>
    <dgm:cxn modelId="{3D5A92DA-FC0C-4BEA-8ACC-BAA82F6B3C2C}" type="presParOf" srcId="{B261F712-FE4B-4496-8582-5A3E2B8CC8EE}" destId="{8AEF7E95-8A44-4F47-9C6F-351F7D624AE7}" srcOrd="0" destOrd="0" presId="urn:microsoft.com/office/officeart/2005/8/layout/hList1"/>
    <dgm:cxn modelId="{B0B1F7C6-1406-4B02-83EE-57344FAB99CE}" type="presParOf" srcId="{8AEF7E95-8A44-4F47-9C6F-351F7D624AE7}" destId="{4E6DB24C-B24E-46AA-970F-A29EDC1F7B8C}" srcOrd="0" destOrd="0" presId="urn:microsoft.com/office/officeart/2005/8/layout/hList1"/>
    <dgm:cxn modelId="{7FECBA8A-8281-4646-B3F9-969B36F11F15}" type="presParOf" srcId="{8AEF7E95-8A44-4F47-9C6F-351F7D624AE7}" destId="{DEA80A2F-FE98-4AFA-9BE2-801AF266D2A1}"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51CB0C-7AB0-4A4D-9F53-A0AFA25A5759}">
      <dsp:nvSpPr>
        <dsp:cNvPr id="0" name=""/>
        <dsp:cNvSpPr/>
      </dsp:nvSpPr>
      <dsp:spPr>
        <a:xfrm>
          <a:off x="1592709" y="906391"/>
          <a:ext cx="2219027" cy="2219027"/>
        </a:xfrm>
        <a:prstGeom prst="ellipse">
          <a:avLst/>
        </a:prstGeom>
        <a:solidFill>
          <a:srgbClr val="88A81D">
            <a:alpha val="5000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n-US" sz="2600" kern="1200" dirty="0">
              <a:solidFill>
                <a:schemeClr val="bg1"/>
              </a:solidFill>
              <a:latin typeface="Calibri"/>
              <a:ea typeface="+mn-ea"/>
              <a:cs typeface="+mn-cs"/>
            </a:rPr>
            <a:t>Accounting issues</a:t>
          </a:r>
        </a:p>
      </dsp:txBody>
      <dsp:txXfrm>
        <a:off x="1917678" y="1231360"/>
        <a:ext cx="1569089" cy="1569089"/>
      </dsp:txXfrm>
    </dsp:sp>
    <dsp:sp modelId="{885D95BE-A7D6-409D-BE9A-2352BC5D35D4}">
      <dsp:nvSpPr>
        <dsp:cNvPr id="0" name=""/>
        <dsp:cNvSpPr/>
      </dsp:nvSpPr>
      <dsp:spPr>
        <a:xfrm>
          <a:off x="1973062" y="-88936"/>
          <a:ext cx="1458322" cy="1319489"/>
        </a:xfrm>
        <a:prstGeom prst="ellipse">
          <a:avLst/>
        </a:prstGeom>
        <a:solidFill>
          <a:srgbClr val="88A81D">
            <a:alpha val="5000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solidFill>
                <a:schemeClr val="bg1"/>
              </a:solidFill>
              <a:latin typeface="Calibri"/>
              <a:ea typeface="+mn-ea"/>
              <a:cs typeface="+mn-cs"/>
            </a:rPr>
            <a:t>contractual activity covers more than one accounting period</a:t>
          </a:r>
        </a:p>
      </dsp:txBody>
      <dsp:txXfrm>
        <a:off x="2186628" y="104299"/>
        <a:ext cx="1031190" cy="933019"/>
      </dsp:txXfrm>
    </dsp:sp>
    <dsp:sp modelId="{CD68C634-FA15-48EB-8544-5E91163BB1A2}">
      <dsp:nvSpPr>
        <dsp:cNvPr id="0" name=""/>
        <dsp:cNvSpPr/>
      </dsp:nvSpPr>
      <dsp:spPr>
        <a:xfrm>
          <a:off x="3455444" y="1361519"/>
          <a:ext cx="1383752" cy="1308771"/>
        </a:xfrm>
        <a:prstGeom prst="ellipse">
          <a:avLst/>
        </a:prstGeom>
        <a:solidFill>
          <a:srgbClr val="88A81D">
            <a:alpha val="5000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solidFill>
                <a:schemeClr val="bg1"/>
              </a:solidFill>
              <a:latin typeface="Calibri"/>
              <a:ea typeface="+mn-ea"/>
              <a:cs typeface="+mn-cs"/>
            </a:rPr>
            <a:t>Recognition of Revenue</a:t>
          </a:r>
        </a:p>
      </dsp:txBody>
      <dsp:txXfrm>
        <a:off x="3658090" y="1553184"/>
        <a:ext cx="978460" cy="925441"/>
      </dsp:txXfrm>
    </dsp:sp>
    <dsp:sp modelId="{C903B2A4-7C0E-4A96-B98F-ED59BC3D4EC5}">
      <dsp:nvSpPr>
        <dsp:cNvPr id="0" name=""/>
        <dsp:cNvSpPr/>
      </dsp:nvSpPr>
      <dsp:spPr>
        <a:xfrm>
          <a:off x="2044485" y="2677786"/>
          <a:ext cx="1339271" cy="1256868"/>
        </a:xfrm>
        <a:prstGeom prst="ellipse">
          <a:avLst/>
        </a:prstGeom>
        <a:solidFill>
          <a:srgbClr val="88A81D">
            <a:alpha val="5000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solidFill>
                <a:schemeClr val="bg1"/>
              </a:solidFill>
              <a:latin typeface="Calibri"/>
              <a:ea typeface="+mn-ea"/>
              <a:cs typeface="+mn-cs"/>
            </a:rPr>
            <a:t>Recognition of Cost</a:t>
          </a:r>
        </a:p>
      </dsp:txBody>
      <dsp:txXfrm>
        <a:off x="2240617" y="2861850"/>
        <a:ext cx="947007" cy="888740"/>
      </dsp:txXfrm>
    </dsp:sp>
    <dsp:sp modelId="{B57E0304-5EF5-477D-AA2E-9275E81EDAB9}">
      <dsp:nvSpPr>
        <dsp:cNvPr id="0" name=""/>
        <dsp:cNvSpPr/>
      </dsp:nvSpPr>
      <dsp:spPr>
        <a:xfrm>
          <a:off x="571003" y="1338563"/>
          <a:ext cx="1372246" cy="1354682"/>
        </a:xfrm>
        <a:prstGeom prst="ellipse">
          <a:avLst/>
        </a:prstGeom>
        <a:solidFill>
          <a:srgbClr val="88A81D">
            <a:alpha val="5000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solidFill>
                <a:schemeClr val="bg1"/>
              </a:solidFill>
              <a:latin typeface="Calibri"/>
              <a:ea typeface="+mn-ea"/>
              <a:cs typeface="+mn-cs"/>
            </a:rPr>
            <a:t>Accounting of </a:t>
          </a:r>
          <a:r>
            <a:rPr lang="en-US" sz="1200" kern="1200" dirty="0" err="1">
              <a:solidFill>
                <a:schemeClr val="bg1"/>
              </a:solidFill>
              <a:latin typeface="Calibri"/>
              <a:ea typeface="+mn-ea"/>
              <a:cs typeface="+mn-cs"/>
            </a:rPr>
            <a:t>forseeable</a:t>
          </a:r>
          <a:r>
            <a:rPr lang="en-US" sz="1200" kern="1200" dirty="0">
              <a:solidFill>
                <a:schemeClr val="bg1"/>
              </a:solidFill>
              <a:latin typeface="Calibri"/>
              <a:ea typeface="+mn-ea"/>
              <a:cs typeface="+mn-cs"/>
            </a:rPr>
            <a:t> losses</a:t>
          </a:r>
        </a:p>
      </dsp:txBody>
      <dsp:txXfrm>
        <a:off x="771964" y="1536952"/>
        <a:ext cx="970324" cy="95790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C71A43-7634-48EE-B210-892A66D98459}">
      <dsp:nvSpPr>
        <dsp:cNvPr id="0" name=""/>
        <dsp:cNvSpPr/>
      </dsp:nvSpPr>
      <dsp:spPr>
        <a:xfrm>
          <a:off x="1894360" y="249139"/>
          <a:ext cx="1202193" cy="1189533"/>
        </a:xfrm>
        <a:prstGeom prst="ellipse">
          <a:avLst/>
        </a:prstGeom>
        <a:solidFill>
          <a:srgbClr val="88A81D"/>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r>
            <a:rPr lang="en-US" sz="1300" kern="1200" dirty="0">
              <a:solidFill>
                <a:schemeClr val="bg1"/>
              </a:solidFill>
              <a:latin typeface="Calibri"/>
              <a:ea typeface="+mn-ea"/>
              <a:cs typeface="+mn-cs"/>
            </a:rPr>
            <a:t>Income Tax</a:t>
          </a:r>
        </a:p>
      </dsp:txBody>
      <dsp:txXfrm>
        <a:off x="2183761" y="535698"/>
        <a:ext cx="623390" cy="378508"/>
      </dsp:txXfrm>
    </dsp:sp>
    <dsp:sp modelId="{FD314A57-CE0D-4058-B0C5-16092D609EFC}">
      <dsp:nvSpPr>
        <dsp:cNvPr id="0" name=""/>
        <dsp:cNvSpPr/>
      </dsp:nvSpPr>
      <dsp:spPr>
        <a:xfrm>
          <a:off x="2443952" y="940404"/>
          <a:ext cx="1222061" cy="1088299"/>
        </a:xfrm>
        <a:prstGeom prst="ellipse">
          <a:avLst/>
        </a:prstGeom>
        <a:solidFill>
          <a:srgbClr val="88A81D"/>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r>
            <a:rPr lang="en-US" sz="1300" kern="1200" dirty="0">
              <a:solidFill>
                <a:schemeClr val="bg1"/>
              </a:solidFill>
              <a:latin typeface="Calibri"/>
              <a:ea typeface="+mn-ea"/>
              <a:cs typeface="+mn-cs"/>
            </a:rPr>
            <a:t>Service Tax</a:t>
          </a:r>
        </a:p>
      </dsp:txBody>
      <dsp:txXfrm>
        <a:off x="2925079" y="1309206"/>
        <a:ext cx="518476" cy="423248"/>
      </dsp:txXfrm>
    </dsp:sp>
    <dsp:sp modelId="{5B6FABE2-FE63-4A78-992C-3D8B6C540CAD}">
      <dsp:nvSpPr>
        <dsp:cNvPr id="0" name=""/>
        <dsp:cNvSpPr/>
      </dsp:nvSpPr>
      <dsp:spPr>
        <a:xfrm>
          <a:off x="1429530" y="964130"/>
          <a:ext cx="1202640" cy="1135751"/>
        </a:xfrm>
        <a:prstGeom prst="ellipse">
          <a:avLst/>
        </a:prstGeom>
        <a:solidFill>
          <a:srgbClr val="88A81D"/>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r>
            <a:rPr lang="en-US" sz="1300" kern="1200" dirty="0">
              <a:solidFill>
                <a:schemeClr val="bg1"/>
              </a:solidFill>
              <a:latin typeface="Calibri"/>
              <a:ea typeface="+mn-ea"/>
              <a:cs typeface="+mn-cs"/>
            </a:rPr>
            <a:t>State VAT</a:t>
          </a:r>
        </a:p>
      </dsp:txBody>
      <dsp:txXfrm>
        <a:off x="1648453" y="1349013"/>
        <a:ext cx="510236" cy="4417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182D3B-B41A-4E71-ADEA-EA8573D5E20F}" type="datetimeFigureOut">
              <a:rPr lang="en-US" smtClean="0"/>
              <a:t>31-Dec-14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C089AB-EBCF-44F3-82C7-5D6257B10B3C}" type="slidenum">
              <a:rPr lang="en-US" smtClean="0"/>
              <a:t>‹#›</a:t>
            </a:fld>
            <a:endParaRPr lang="en-US"/>
          </a:p>
        </p:txBody>
      </p:sp>
    </p:spTree>
    <p:extLst>
      <p:ext uri="{BB962C8B-B14F-4D97-AF65-F5344CB8AC3E}">
        <p14:creationId xmlns:p14="http://schemas.microsoft.com/office/powerpoint/2010/main" val="2530951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C089AB-EBCF-44F3-82C7-5D6257B10B3C}" type="slidenum">
              <a:rPr lang="en-US" smtClean="0"/>
              <a:t>1</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10</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100</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101</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102</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103</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104</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105</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106</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107</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108</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109</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11</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110</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111</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112</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113</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114</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115</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116</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117</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118</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119</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12</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120</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121</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122</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123</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124</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125</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126</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13</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14</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15</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16</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17</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18</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19</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2</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20</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21</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22</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23</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24</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25</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26</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27</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28</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29</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3</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30</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31</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32</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33</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34</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35</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36</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37</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38</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39</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4</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40</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41</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42</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43</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44</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45</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46</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47</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48</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49</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5</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50</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51</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52</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53</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54</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55</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56</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57</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58</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59</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6</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60</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61</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62</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63</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64</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65</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66</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67</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68</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69</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7</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70</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71</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72</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73</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74</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75</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76</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77</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78</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79</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8</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80</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81</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82</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83</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84</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85</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86</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87</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88</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89</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9</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90</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91</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92</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93</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94</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95</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96</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97</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98</a:t>
            </a:fld>
            <a:endParaRPr lang="en-US"/>
          </a:p>
        </p:txBody>
      </p:sp>
    </p:spTree>
    <p:extLst>
      <p:ext uri="{BB962C8B-B14F-4D97-AF65-F5344CB8AC3E}">
        <p14:creationId xmlns:p14="http://schemas.microsoft.com/office/powerpoint/2010/main" val="1413989967"/>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C089AB-EBCF-44F3-82C7-5D6257B10B3C}" type="slidenum">
              <a:rPr lang="en-US" smtClean="0"/>
              <a:t>99</a:t>
            </a:fld>
            <a:endParaRPr lang="en-US"/>
          </a:p>
        </p:txBody>
      </p:sp>
    </p:spTree>
    <p:extLst>
      <p:ext uri="{BB962C8B-B14F-4D97-AF65-F5344CB8AC3E}">
        <p14:creationId xmlns:p14="http://schemas.microsoft.com/office/powerpoint/2010/main" val="1413989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6A8E97-36B8-41AF-85AA-8BC986DC17D4}" type="datetime1">
              <a:rPr lang="en-US" smtClean="0"/>
              <a:t>31-Dec-14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68DD1C-2395-4B20-BFCD-FB311964F8FF}" type="slidenum">
              <a:rPr lang="en-US" smtClean="0"/>
              <a:t>‹#›</a:t>
            </a:fld>
            <a:endParaRPr lang="en-US"/>
          </a:p>
        </p:txBody>
      </p:sp>
    </p:spTree>
    <p:extLst>
      <p:ext uri="{BB962C8B-B14F-4D97-AF65-F5344CB8AC3E}">
        <p14:creationId xmlns:p14="http://schemas.microsoft.com/office/powerpoint/2010/main" val="3915590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8A7976-89A6-451A-AD24-59E5700F91E4}" type="datetime1">
              <a:rPr lang="en-US" smtClean="0"/>
              <a:t>31-Dec-14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68DD1C-2395-4B20-BFCD-FB311964F8FF}" type="slidenum">
              <a:rPr lang="en-US" smtClean="0"/>
              <a:t>‹#›</a:t>
            </a:fld>
            <a:endParaRPr lang="en-US"/>
          </a:p>
        </p:txBody>
      </p:sp>
    </p:spTree>
    <p:extLst>
      <p:ext uri="{BB962C8B-B14F-4D97-AF65-F5344CB8AC3E}">
        <p14:creationId xmlns:p14="http://schemas.microsoft.com/office/powerpoint/2010/main" val="960690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107E77-9773-4AFD-ABFA-A304D953D658}" type="datetime1">
              <a:rPr lang="en-US" smtClean="0"/>
              <a:t>31-Dec-14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68DD1C-2395-4B20-BFCD-FB311964F8FF}" type="slidenum">
              <a:rPr lang="en-US" smtClean="0"/>
              <a:t>‹#›</a:t>
            </a:fld>
            <a:endParaRPr lang="en-US"/>
          </a:p>
        </p:txBody>
      </p:sp>
    </p:spTree>
    <p:extLst>
      <p:ext uri="{BB962C8B-B14F-4D97-AF65-F5344CB8AC3E}">
        <p14:creationId xmlns:p14="http://schemas.microsoft.com/office/powerpoint/2010/main" val="1838942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42F33B-66F6-4E9D-8F69-910592B86522}" type="datetime1">
              <a:rPr lang="en-US" smtClean="0"/>
              <a:t>31-Dec-14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68DD1C-2395-4B20-BFCD-FB311964F8FF}" type="slidenum">
              <a:rPr lang="en-US" smtClean="0"/>
              <a:t>‹#›</a:t>
            </a:fld>
            <a:endParaRPr lang="en-US"/>
          </a:p>
        </p:txBody>
      </p:sp>
    </p:spTree>
    <p:extLst>
      <p:ext uri="{BB962C8B-B14F-4D97-AF65-F5344CB8AC3E}">
        <p14:creationId xmlns:p14="http://schemas.microsoft.com/office/powerpoint/2010/main" val="1705734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7FBC50-1FDD-470F-85C8-D225651C5F4D}" type="datetime1">
              <a:rPr lang="en-US" smtClean="0"/>
              <a:t>31-Dec-14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68DD1C-2395-4B20-BFCD-FB311964F8FF}" type="slidenum">
              <a:rPr lang="en-US" smtClean="0"/>
              <a:t>‹#›</a:t>
            </a:fld>
            <a:endParaRPr lang="en-US"/>
          </a:p>
        </p:txBody>
      </p:sp>
    </p:spTree>
    <p:extLst>
      <p:ext uri="{BB962C8B-B14F-4D97-AF65-F5344CB8AC3E}">
        <p14:creationId xmlns:p14="http://schemas.microsoft.com/office/powerpoint/2010/main" val="201652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D62A73-3C0C-438C-98C7-F2196CB719D1}" type="datetime1">
              <a:rPr lang="en-US" smtClean="0"/>
              <a:t>31-Dec-14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68DD1C-2395-4B20-BFCD-FB311964F8FF}" type="slidenum">
              <a:rPr lang="en-US" smtClean="0"/>
              <a:t>‹#›</a:t>
            </a:fld>
            <a:endParaRPr lang="en-US"/>
          </a:p>
        </p:txBody>
      </p:sp>
    </p:spTree>
    <p:extLst>
      <p:ext uri="{BB962C8B-B14F-4D97-AF65-F5344CB8AC3E}">
        <p14:creationId xmlns:p14="http://schemas.microsoft.com/office/powerpoint/2010/main" val="3862506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D95A4F-F3D5-48D0-A34A-0DE7679CB9BA}" type="datetime1">
              <a:rPr lang="en-US" smtClean="0"/>
              <a:t>31-Dec-14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68DD1C-2395-4B20-BFCD-FB311964F8FF}" type="slidenum">
              <a:rPr lang="en-US" smtClean="0"/>
              <a:t>‹#›</a:t>
            </a:fld>
            <a:endParaRPr lang="en-US"/>
          </a:p>
        </p:txBody>
      </p:sp>
    </p:spTree>
    <p:extLst>
      <p:ext uri="{BB962C8B-B14F-4D97-AF65-F5344CB8AC3E}">
        <p14:creationId xmlns:p14="http://schemas.microsoft.com/office/powerpoint/2010/main" val="370416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83C767-7CEB-470B-A761-EFC2B2DB360F}" type="datetime1">
              <a:rPr lang="en-US" smtClean="0"/>
              <a:t>31-Dec-14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68DD1C-2395-4B20-BFCD-FB311964F8FF}" type="slidenum">
              <a:rPr lang="en-US" smtClean="0"/>
              <a:t>‹#›</a:t>
            </a:fld>
            <a:endParaRPr lang="en-US"/>
          </a:p>
        </p:txBody>
      </p:sp>
    </p:spTree>
    <p:extLst>
      <p:ext uri="{BB962C8B-B14F-4D97-AF65-F5344CB8AC3E}">
        <p14:creationId xmlns:p14="http://schemas.microsoft.com/office/powerpoint/2010/main" val="2782569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2FD331-85CC-4F31-99FE-0C35ECC24F9F}" type="datetime1">
              <a:rPr lang="en-US" smtClean="0"/>
              <a:t>31-Dec-14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68DD1C-2395-4B20-BFCD-FB311964F8FF}" type="slidenum">
              <a:rPr lang="en-US" smtClean="0"/>
              <a:t>‹#›</a:t>
            </a:fld>
            <a:endParaRPr lang="en-US"/>
          </a:p>
        </p:txBody>
      </p:sp>
    </p:spTree>
    <p:extLst>
      <p:ext uri="{BB962C8B-B14F-4D97-AF65-F5344CB8AC3E}">
        <p14:creationId xmlns:p14="http://schemas.microsoft.com/office/powerpoint/2010/main" val="142665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47ECD1-D09E-4E5C-978E-E629B60F71DE}" type="datetime1">
              <a:rPr lang="en-US" smtClean="0"/>
              <a:t>31-Dec-14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68DD1C-2395-4B20-BFCD-FB311964F8FF}" type="slidenum">
              <a:rPr lang="en-US" smtClean="0"/>
              <a:t>‹#›</a:t>
            </a:fld>
            <a:endParaRPr lang="en-US"/>
          </a:p>
        </p:txBody>
      </p:sp>
    </p:spTree>
    <p:extLst>
      <p:ext uri="{BB962C8B-B14F-4D97-AF65-F5344CB8AC3E}">
        <p14:creationId xmlns:p14="http://schemas.microsoft.com/office/powerpoint/2010/main" val="2761391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9D58EE-8595-4813-A1AE-5F322F3F247E}" type="datetime1">
              <a:rPr lang="en-US" smtClean="0"/>
              <a:t>31-Dec-14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68DD1C-2395-4B20-BFCD-FB311964F8FF}" type="slidenum">
              <a:rPr lang="en-US" smtClean="0"/>
              <a:t>‹#›</a:t>
            </a:fld>
            <a:endParaRPr lang="en-US"/>
          </a:p>
        </p:txBody>
      </p:sp>
    </p:spTree>
    <p:extLst>
      <p:ext uri="{BB962C8B-B14F-4D97-AF65-F5344CB8AC3E}">
        <p14:creationId xmlns:p14="http://schemas.microsoft.com/office/powerpoint/2010/main" val="1367947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621581-F54D-4ECB-8B7F-6401F6E6917C}" type="datetime1">
              <a:rPr lang="en-US" smtClean="0"/>
              <a:t>31-Dec-14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68DD1C-2395-4B20-BFCD-FB311964F8FF}" type="slidenum">
              <a:rPr lang="en-US" smtClean="0"/>
              <a:t>‹#›</a:t>
            </a:fld>
            <a:endParaRPr lang="en-US"/>
          </a:p>
        </p:txBody>
      </p:sp>
    </p:spTree>
    <p:extLst>
      <p:ext uri="{BB962C8B-B14F-4D97-AF65-F5344CB8AC3E}">
        <p14:creationId xmlns:p14="http://schemas.microsoft.com/office/powerpoint/2010/main" val="1905212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8.xml"/><Relationship Id="rId1" Type="http://schemas.openxmlformats.org/officeDocument/2006/relationships/slideLayout" Target="../slideLayouts/slideLayout1.xml"/><Relationship Id="rId4" Type="http://schemas.openxmlformats.org/officeDocument/2006/relationships/hyperlink" Target="http://www.simpletaxindia.net/2012/06/declared-service-vs-deemed-sale.html" TargetMode="External"/></Relationships>
</file>

<file path=ppt/slides/_rels/slide10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7.xml"/><Relationship Id="rId1" Type="http://schemas.openxmlformats.org/officeDocument/2006/relationships/slideLayout" Target="../slideLayouts/slideLayout1.xml"/><Relationship Id="rId4" Type="http://schemas.openxmlformats.org/officeDocument/2006/relationships/hyperlink" Target="http://www.simpletaxindia.net/2012/06/new-services-under-reverse-charge-in.html" TargetMode="External"/></Relationships>
</file>

<file path=ppt/slides/_rels/slide1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1.xml"/><Relationship Id="rId1" Type="http://schemas.openxmlformats.org/officeDocument/2006/relationships/slideLayout" Target="../slideLayouts/slideLayout1.xml"/><Relationship Id="rId4" Type="http://schemas.openxmlformats.org/officeDocument/2006/relationships/hyperlink" Target="http://taxguru.in/service-tax/service-tax-mega-exemption-notification.html" TargetMode="External"/></Relationships>
</file>

<file path=ppt/slides/_rels/slide1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3.png"/><Relationship Id="rId7" Type="http://schemas.openxmlformats.org/officeDocument/2006/relationships/diagramColors" Target="../diagrams/colors3.xm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3.png"/><Relationship Id="rId7" Type="http://schemas.openxmlformats.org/officeDocument/2006/relationships/diagramColors" Target="../diagrams/colors4.xml"/><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21.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3.png"/><Relationship Id="rId7" Type="http://schemas.openxmlformats.org/officeDocument/2006/relationships/diagramColors" Target="../diagrams/colors5.xm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3.png"/><Relationship Id="rId7" Type="http://schemas.openxmlformats.org/officeDocument/2006/relationships/diagramColors" Target="../diagrams/colors6.xm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2.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3.png"/><Relationship Id="rId7" Type="http://schemas.openxmlformats.org/officeDocument/2006/relationships/diagramColors" Target="../diagrams/colors7.xml"/><Relationship Id="rId2" Type="http://schemas.openxmlformats.org/officeDocument/2006/relationships/notesSlide" Target="../notesSlides/notesSlide78.xml"/><Relationship Id="rId1" Type="http://schemas.openxmlformats.org/officeDocument/2006/relationships/slideLayout" Target="../slideLayouts/slideLayout1.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79.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3.png"/><Relationship Id="rId7" Type="http://schemas.openxmlformats.org/officeDocument/2006/relationships/diagramColors" Target="../diagrams/colors8.xml"/><Relationship Id="rId2" Type="http://schemas.openxmlformats.org/officeDocument/2006/relationships/notesSlide" Target="../notesSlides/notesSlide79.xml"/><Relationship Id="rId1" Type="http://schemas.openxmlformats.org/officeDocument/2006/relationships/slideLayout" Target="../slideLayouts/slideLayout1.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image" Target="../media/image3.png"/><Relationship Id="rId7" Type="http://schemas.openxmlformats.org/officeDocument/2006/relationships/diagramColors" Target="../diagrams/colors9.xml"/><Relationship Id="rId2" Type="http://schemas.openxmlformats.org/officeDocument/2006/relationships/notesSlide" Target="../notesSlides/notesSlide80.xml"/><Relationship Id="rId1" Type="http://schemas.openxmlformats.org/officeDocument/2006/relationships/slideLayout" Target="../slideLayouts/slideLayout1.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81.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image" Target="../media/image3.png"/><Relationship Id="rId7" Type="http://schemas.openxmlformats.org/officeDocument/2006/relationships/diagramColors" Target="../diagrams/colors10.xml"/><Relationship Id="rId2" Type="http://schemas.openxmlformats.org/officeDocument/2006/relationships/notesSlide" Target="../notesSlides/notesSlide81.xml"/><Relationship Id="rId1" Type="http://schemas.openxmlformats.org/officeDocument/2006/relationships/slideLayout" Target="../slideLayouts/slideLayout1.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8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rgbClr val="88A81D"/>
          </a:fgClr>
          <a:bgClr>
            <a:schemeClr val="bg1"/>
          </a:bgClr>
        </a:pattFill>
        <a:effectLst/>
      </p:bgPr>
    </p:bg>
    <p:spTree>
      <p:nvGrpSpPr>
        <p:cNvPr id="1" name=""/>
        <p:cNvGrpSpPr/>
        <p:nvPr/>
      </p:nvGrpSpPr>
      <p:grpSpPr>
        <a:xfrm>
          <a:off x="0" y="0"/>
          <a:ext cx="0" cy="0"/>
          <a:chOff x="0" y="0"/>
          <a:chExt cx="0" cy="0"/>
        </a:xfrm>
      </p:grpSpPr>
      <p:sp>
        <p:nvSpPr>
          <p:cNvPr id="8" name="Rectangle 7"/>
          <p:cNvSpPr/>
          <p:nvPr/>
        </p:nvSpPr>
        <p:spPr>
          <a:xfrm>
            <a:off x="2971800" y="6120080"/>
            <a:ext cx="6172200" cy="737920"/>
          </a:xfrm>
          <a:prstGeom prst="rect">
            <a:avLst/>
          </a:prstGeom>
          <a:solidFill>
            <a:srgbClr val="88A81D"/>
          </a:solidFill>
          <a:ln>
            <a:solidFill>
              <a:srgbClr val="88A8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175" y="762000"/>
            <a:ext cx="9144000" cy="1569660"/>
          </a:xfrm>
          <a:prstGeom prst="rect">
            <a:avLst/>
          </a:prstGeom>
          <a:noFill/>
        </p:spPr>
        <p:txBody>
          <a:bodyPr wrap="square" rtlCol="0">
            <a:spAutoFit/>
          </a:bodyPr>
          <a:lstStyle/>
          <a:p>
            <a:pPr algn="ctr"/>
            <a:r>
              <a:rPr lang="en-US" sz="3600" dirty="0" smtClean="0">
                <a:solidFill>
                  <a:srgbClr val="6D6863"/>
                </a:solidFill>
                <a:latin typeface="Vrinda" panose="020B0502040204020203" pitchFamily="34" charset="0"/>
                <a:cs typeface="Vrinda" panose="020B0502040204020203" pitchFamily="34" charset="0"/>
              </a:rPr>
              <a:t>PRESENTATION ON </a:t>
            </a:r>
          </a:p>
          <a:p>
            <a:pPr algn="ctr"/>
            <a:r>
              <a:rPr lang="en-US" sz="3000" b="1" dirty="0">
                <a:solidFill>
                  <a:srgbClr val="88A81D"/>
                </a:solidFill>
                <a:latin typeface="Vrinda" panose="020B0502040204020203" pitchFamily="34" charset="0"/>
                <a:cs typeface="Vrinda" panose="020B0502040204020203" pitchFamily="34" charset="0"/>
              </a:rPr>
              <a:t>PRESENTATION ON ACCOUNTING AND TAXATION OF REAL ESTATE </a:t>
            </a:r>
            <a:r>
              <a:rPr lang="en-US" sz="3000" b="1" dirty="0" smtClean="0">
                <a:solidFill>
                  <a:srgbClr val="88A81D"/>
                </a:solidFill>
                <a:latin typeface="Vrinda" panose="020B0502040204020203" pitchFamily="34" charset="0"/>
                <a:cs typeface="Vrinda" panose="020B0502040204020203" pitchFamily="34" charset="0"/>
              </a:rPr>
              <a:t> TRANSACTIONS</a:t>
            </a:r>
            <a:endParaRPr lang="en-US" sz="3000" b="1" dirty="0">
              <a:solidFill>
                <a:srgbClr val="88A81D"/>
              </a:solidFill>
              <a:latin typeface="Vrinda" panose="020B0502040204020203" pitchFamily="34" charset="0"/>
              <a:cs typeface="Vrinda" panose="020B0502040204020203" pitchFamily="34" charset="0"/>
            </a:endParaRPr>
          </a:p>
        </p:txBody>
      </p:sp>
      <p:pic>
        <p:nvPicPr>
          <p:cNvPr id="1027" name="Picture 3" descr="T:\VKC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6103203"/>
            <a:ext cx="2974975" cy="754797"/>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5695122" y="6103203"/>
            <a:ext cx="3352800" cy="830997"/>
          </a:xfrm>
          <a:prstGeom prst="rect">
            <a:avLst/>
          </a:prstGeom>
          <a:noFill/>
        </p:spPr>
        <p:txBody>
          <a:bodyPr wrap="square" rtlCol="0">
            <a:spAutoFit/>
          </a:bodyPr>
          <a:lstStyle/>
          <a:p>
            <a:pPr algn="r"/>
            <a:r>
              <a:rPr lang="en-US" sz="2400" dirty="0" smtClean="0">
                <a:solidFill>
                  <a:schemeClr val="bg1"/>
                </a:solidFill>
                <a:latin typeface="Vrinda" panose="020B0502040204020203" pitchFamily="34" charset="0"/>
                <a:cs typeface="Vrinda" panose="020B0502040204020203" pitchFamily="34" charset="0"/>
              </a:rPr>
              <a:t>Presented by:</a:t>
            </a:r>
          </a:p>
          <a:p>
            <a:pPr algn="r"/>
            <a:r>
              <a:rPr lang="en-US" sz="2400" dirty="0" smtClean="0">
                <a:solidFill>
                  <a:schemeClr val="bg1"/>
                </a:solidFill>
                <a:latin typeface="Vrinda" panose="020B0502040204020203" pitchFamily="34" charset="0"/>
                <a:cs typeface="Vrinda" panose="020B0502040204020203" pitchFamily="34" charset="0"/>
              </a:rPr>
              <a:t>CA Verendra Kalra</a:t>
            </a:r>
            <a:endParaRPr lang="en-US" sz="2000" dirty="0" smtClean="0">
              <a:solidFill>
                <a:schemeClr val="bg1"/>
              </a:solidFill>
              <a:latin typeface="Vrinda" panose="020B0502040204020203" pitchFamily="34" charset="0"/>
              <a:cs typeface="Vrinda" panose="020B0502040204020203" pitchFamily="34" charset="0"/>
            </a:endParaRPr>
          </a:p>
        </p:txBody>
      </p:sp>
      <p:sp>
        <p:nvSpPr>
          <p:cNvPr id="2" name="Rectangle 1"/>
          <p:cNvSpPr/>
          <p:nvPr/>
        </p:nvSpPr>
        <p:spPr>
          <a:xfrm>
            <a:off x="10740" y="76200"/>
            <a:ext cx="9144000" cy="762001"/>
          </a:xfrm>
          <a:prstGeom prst="rect">
            <a:avLst/>
          </a:prstGeom>
          <a:solidFill>
            <a:srgbClr val="88A81D"/>
          </a:solidFill>
          <a:ln>
            <a:solidFill>
              <a:srgbClr val="88A8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304801" y="2512612"/>
            <a:ext cx="4575173" cy="3607468"/>
          </a:xfrm>
          <a:prstGeom prst="rect">
            <a:avLst/>
          </a:prstGeom>
          <a:noFill/>
          <a:ln>
            <a:noFill/>
          </a:ln>
        </p:spPr>
        <p:txBody>
          <a:bodyPr wrap="square" rtlCol="0">
            <a:spAutoFit/>
          </a:bodyPr>
          <a:lstStyle/>
          <a:p>
            <a:pPr algn="ctr"/>
            <a:r>
              <a:rPr lang="en-US" sz="2800" dirty="0">
                <a:solidFill>
                  <a:srgbClr val="6D6863"/>
                </a:solidFill>
                <a:latin typeface="Vrinda" panose="020B0502040204020203" pitchFamily="34" charset="0"/>
                <a:cs typeface="Vrinda" panose="020B0502040204020203" pitchFamily="34" charset="0"/>
              </a:rPr>
              <a:t>ORGANISED </a:t>
            </a:r>
            <a:r>
              <a:rPr lang="en-US" sz="2800" dirty="0" smtClean="0">
                <a:solidFill>
                  <a:srgbClr val="6D6863"/>
                </a:solidFill>
                <a:latin typeface="Vrinda" panose="020B0502040204020203" pitchFamily="34" charset="0"/>
                <a:cs typeface="Vrinda" panose="020B0502040204020203" pitchFamily="34" charset="0"/>
              </a:rPr>
              <a:t>BY</a:t>
            </a:r>
          </a:p>
          <a:p>
            <a:pPr algn="ctr"/>
            <a:r>
              <a:rPr lang="en-US" sz="2800" dirty="0">
                <a:solidFill>
                  <a:srgbClr val="88A81D"/>
                </a:solidFill>
                <a:latin typeface="Vrinda" panose="020B0502040204020203" pitchFamily="34" charset="0"/>
                <a:cs typeface="Vrinda" panose="020B0502040204020203" pitchFamily="34" charset="0"/>
              </a:rPr>
              <a:t>BRANCH OF CIRC OF ICAI </a:t>
            </a:r>
            <a:endParaRPr lang="en-US" sz="2800" dirty="0" smtClean="0">
              <a:solidFill>
                <a:srgbClr val="88A81D"/>
              </a:solidFill>
              <a:latin typeface="Vrinda" panose="020B0502040204020203" pitchFamily="34" charset="0"/>
              <a:cs typeface="Vrinda" panose="020B0502040204020203" pitchFamily="34" charset="0"/>
            </a:endParaRPr>
          </a:p>
          <a:p>
            <a:pPr algn="ctr"/>
            <a:r>
              <a:rPr lang="en-US" sz="2800" dirty="0" smtClean="0">
                <a:solidFill>
                  <a:srgbClr val="6D6863"/>
                </a:solidFill>
                <a:latin typeface="Vrinda" panose="020B0502040204020203" pitchFamily="34" charset="0"/>
                <a:cs typeface="Vrinda" panose="020B0502040204020203" pitchFamily="34" charset="0"/>
              </a:rPr>
              <a:t>ON</a:t>
            </a:r>
            <a:endParaRPr lang="en-US" sz="2800" dirty="0">
              <a:solidFill>
                <a:srgbClr val="88A81D"/>
              </a:solidFill>
              <a:latin typeface="Vrinda" panose="020B0502040204020203" pitchFamily="34" charset="0"/>
              <a:cs typeface="Vrinda" panose="020B0502040204020203" pitchFamily="34" charset="0"/>
            </a:endParaRPr>
          </a:p>
          <a:p>
            <a:pPr algn="ctr"/>
            <a:r>
              <a:rPr lang="en-US" sz="2800" dirty="0" smtClean="0">
                <a:solidFill>
                  <a:srgbClr val="88A81D"/>
                </a:solidFill>
                <a:latin typeface="Vrinda" panose="020B0502040204020203" pitchFamily="34" charset="0"/>
                <a:cs typeface="Vrinda" panose="020B0502040204020203" pitchFamily="34" charset="0"/>
              </a:rPr>
              <a:t>SEPT 05, 2014</a:t>
            </a:r>
          </a:p>
          <a:p>
            <a:pPr algn="ctr"/>
            <a:r>
              <a:rPr lang="en-US" sz="2800" dirty="0" smtClean="0">
                <a:solidFill>
                  <a:srgbClr val="6D6863"/>
                </a:solidFill>
                <a:latin typeface="Vrinda" panose="020B0502040204020203" pitchFamily="34" charset="0"/>
                <a:cs typeface="Vrinda" panose="020B0502040204020203" pitchFamily="34" charset="0"/>
              </a:rPr>
              <a:t>AT</a:t>
            </a:r>
            <a:endParaRPr lang="en-US" sz="3200" dirty="0" smtClean="0">
              <a:solidFill>
                <a:srgbClr val="6D6863"/>
              </a:solidFill>
              <a:latin typeface="Vrinda" panose="020B0502040204020203" pitchFamily="34" charset="0"/>
              <a:cs typeface="Vrinda" panose="020B0502040204020203" pitchFamily="34" charset="0"/>
            </a:endParaRPr>
          </a:p>
          <a:p>
            <a:pPr algn="ctr"/>
            <a:r>
              <a:rPr lang="en-US" sz="2800" dirty="0">
                <a:solidFill>
                  <a:srgbClr val="88A81D"/>
                </a:solidFill>
                <a:latin typeface="Vrinda" panose="020B0502040204020203" pitchFamily="34" charset="0"/>
                <a:cs typeface="Vrinda" panose="020B0502040204020203" pitchFamily="34" charset="0"/>
              </a:rPr>
              <a:t>SAHARANPURBRANCH OF CIRC OF ICAI </a:t>
            </a:r>
            <a:endParaRPr lang="en-US" sz="1200" dirty="0">
              <a:solidFill>
                <a:srgbClr val="88A81D"/>
              </a:solidFill>
              <a:latin typeface="Vrinda" panose="020B0502040204020203" pitchFamily="34" charset="0"/>
              <a:cs typeface="Vrinda" panose="020B0502040204020203" pitchFamily="34" charset="0"/>
            </a:endParaRPr>
          </a:p>
        </p:txBody>
      </p:sp>
      <p:sp>
        <p:nvSpPr>
          <p:cNvPr id="4" name="Rectangle 3"/>
          <p:cNvSpPr/>
          <p:nvPr/>
        </p:nvSpPr>
        <p:spPr>
          <a:xfrm>
            <a:off x="304800" y="2512612"/>
            <a:ext cx="4575175" cy="3588603"/>
          </a:xfrm>
          <a:prstGeom prst="rect">
            <a:avLst/>
          </a:prstGeom>
          <a:noFill/>
          <a:ln w="3175">
            <a:solidFill>
              <a:srgbClr val="88A8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879974" y="2514600"/>
            <a:ext cx="4264025" cy="3588603"/>
          </a:xfrm>
          <a:prstGeom prst="rect">
            <a:avLst/>
          </a:prstGeom>
          <a:noFill/>
          <a:ln w="3175">
            <a:solidFill>
              <a:srgbClr val="88A8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C:\Users\priya.agrawal\Desktop\images (5).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2512613"/>
            <a:ext cx="4343400" cy="3588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71771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10</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60621" y="2091392"/>
            <a:ext cx="8077200" cy="3604769"/>
          </a:xfrm>
          <a:prstGeom prst="rect">
            <a:avLst/>
          </a:prstGeom>
          <a:noFill/>
        </p:spPr>
        <p:txBody>
          <a:bodyPr wrap="square" rtlCol="0">
            <a:spAutoFit/>
          </a:bodyPr>
          <a:lstStyle/>
          <a:p>
            <a:pPr algn="just">
              <a:lnSpc>
                <a:spcPct val="115000"/>
              </a:lnSpc>
              <a:spcBef>
                <a:spcPts val="1000"/>
              </a:spcBef>
              <a:spcAft>
                <a:spcPts val="1400"/>
              </a:spcAft>
            </a:pPr>
            <a:r>
              <a:rPr lang="en-US" sz="2400" b="1" i="1" dirty="0">
                <a:solidFill>
                  <a:srgbClr val="88A81D"/>
                </a:solidFill>
                <a:ea typeface="Times New Roman"/>
                <a:cs typeface="Times New Roman"/>
              </a:rPr>
              <a:t>Types of construction contracts</a:t>
            </a:r>
          </a:p>
          <a:p>
            <a:pPr algn="just">
              <a:lnSpc>
                <a:spcPct val="115000"/>
              </a:lnSpc>
              <a:spcAft>
                <a:spcPts val="1000"/>
              </a:spcAft>
            </a:pPr>
            <a:r>
              <a:rPr lang="en-US" sz="2400" b="1" dirty="0" smtClean="0">
                <a:solidFill>
                  <a:srgbClr val="88A81D"/>
                </a:solidFill>
                <a:latin typeface="Cambria"/>
                <a:ea typeface="Times New Roman"/>
                <a:cs typeface="Times New Roman"/>
              </a:rPr>
              <a:t>Fixed </a:t>
            </a:r>
            <a:r>
              <a:rPr lang="en-US" sz="2400" b="1" dirty="0">
                <a:solidFill>
                  <a:srgbClr val="88A81D"/>
                </a:solidFill>
                <a:latin typeface="Cambria"/>
                <a:ea typeface="Times New Roman"/>
                <a:cs typeface="Times New Roman"/>
              </a:rPr>
              <a:t>Price</a:t>
            </a:r>
            <a:r>
              <a:rPr lang="en-US" sz="2400" dirty="0">
                <a:solidFill>
                  <a:srgbClr val="88A81D"/>
                </a:solidFill>
                <a:ea typeface="Times New Roman"/>
                <a:cs typeface="Times New Roman"/>
              </a:rPr>
              <a:t>- </a:t>
            </a:r>
            <a:r>
              <a:rPr lang="en-US" sz="2400" dirty="0">
                <a:ea typeface="Times New Roman"/>
                <a:cs typeface="Times New Roman"/>
              </a:rPr>
              <a:t>Contract price is fixed, with or without escalation clause.</a:t>
            </a:r>
          </a:p>
          <a:p>
            <a:pPr algn="just">
              <a:lnSpc>
                <a:spcPct val="115000"/>
              </a:lnSpc>
              <a:spcAft>
                <a:spcPts val="1000"/>
              </a:spcAft>
            </a:pPr>
            <a:r>
              <a:rPr lang="en-US" sz="2400" b="1" dirty="0" smtClean="0">
                <a:solidFill>
                  <a:srgbClr val="88A81D"/>
                </a:solidFill>
                <a:latin typeface="Cambria"/>
                <a:ea typeface="Times New Roman"/>
                <a:cs typeface="Times New Roman"/>
              </a:rPr>
              <a:t>Cost </a:t>
            </a:r>
            <a:r>
              <a:rPr lang="en-US" sz="2400" b="1" dirty="0">
                <a:solidFill>
                  <a:srgbClr val="88A81D"/>
                </a:solidFill>
                <a:latin typeface="Cambria"/>
                <a:ea typeface="Times New Roman"/>
                <a:cs typeface="Times New Roman"/>
              </a:rPr>
              <a:t>plus Revenue</a:t>
            </a:r>
            <a:r>
              <a:rPr lang="en-US" sz="2400" dirty="0">
                <a:solidFill>
                  <a:srgbClr val="88A81D"/>
                </a:solidFill>
                <a:ea typeface="Times New Roman"/>
                <a:cs typeface="Times New Roman"/>
              </a:rPr>
              <a:t>- </a:t>
            </a:r>
            <a:r>
              <a:rPr lang="en-US" sz="2400" dirty="0">
                <a:ea typeface="Times New Roman"/>
                <a:cs typeface="Times New Roman"/>
              </a:rPr>
              <a:t>Cost +Agreed Percentage</a:t>
            </a:r>
          </a:p>
          <a:p>
            <a:pPr algn="just">
              <a:lnSpc>
                <a:spcPct val="115000"/>
              </a:lnSpc>
              <a:spcBef>
                <a:spcPts val="1000"/>
              </a:spcBef>
              <a:spcAft>
                <a:spcPts val="1400"/>
              </a:spcAft>
            </a:pPr>
            <a:r>
              <a:rPr lang="en-US" sz="2400" b="1" i="1" dirty="0">
                <a:solidFill>
                  <a:srgbClr val="88A81D"/>
                </a:solidFill>
                <a:ea typeface="Times New Roman"/>
                <a:cs typeface="Times New Roman"/>
              </a:rPr>
              <a:t>To book revenue, it is necessary to estimate the outcome reliably. In both these cases, the criteria to be satisfied are as under:</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152066914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100</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091392"/>
            <a:ext cx="8077200" cy="3721724"/>
          </a:xfrm>
          <a:prstGeom prst="rect">
            <a:avLst/>
          </a:prstGeom>
          <a:noFill/>
        </p:spPr>
        <p:txBody>
          <a:bodyPr wrap="square" rtlCol="0">
            <a:spAutoFit/>
          </a:bodyPr>
          <a:lstStyle/>
          <a:p>
            <a:pPr algn="just">
              <a:lnSpc>
                <a:spcPct val="115000"/>
              </a:lnSpc>
              <a:spcAft>
                <a:spcPts val="1000"/>
              </a:spcAft>
            </a:pPr>
            <a:r>
              <a:rPr lang="en-US" sz="2400" b="1" dirty="0">
                <a:ea typeface="Times New Roman"/>
                <a:cs typeface="Arial"/>
              </a:rPr>
              <a:t>- Services by way of construction, erection, commissioning, or installation of original works pertaining to:</a:t>
            </a:r>
            <a:endParaRPr lang="en-US" sz="2400" dirty="0">
              <a:ea typeface="Times New Roman"/>
              <a:cs typeface="Times New Roman"/>
            </a:endParaRPr>
          </a:p>
          <a:p>
            <a:pPr marL="342900" marR="0" lvl="0" indent="-342900" algn="just">
              <a:lnSpc>
                <a:spcPct val="115000"/>
              </a:lnSpc>
              <a:spcBef>
                <a:spcPts val="0"/>
              </a:spcBef>
              <a:spcAft>
                <a:spcPts val="0"/>
              </a:spcAft>
              <a:buFont typeface="Symbol"/>
              <a:buChar char=""/>
            </a:pPr>
            <a:r>
              <a:rPr lang="en-US" sz="2400" dirty="0">
                <a:ea typeface="Times New Roman"/>
                <a:cs typeface="Arial"/>
              </a:rPr>
              <a:t>an airport, port or railways, including monorail or metro</a:t>
            </a:r>
            <a:endParaRPr lang="en-US" sz="2400" dirty="0">
              <a:ea typeface="Times New Roman"/>
              <a:cs typeface="Times New Roman"/>
            </a:endParaRPr>
          </a:p>
          <a:p>
            <a:pPr marL="342900" marR="0" lvl="0" indent="-342900" algn="just">
              <a:lnSpc>
                <a:spcPct val="115000"/>
              </a:lnSpc>
              <a:spcBef>
                <a:spcPts val="0"/>
              </a:spcBef>
              <a:spcAft>
                <a:spcPts val="1000"/>
              </a:spcAft>
              <a:buFont typeface="Symbol"/>
              <a:buChar char=""/>
            </a:pPr>
            <a:r>
              <a:rPr lang="en-US" sz="2400" dirty="0">
                <a:ea typeface="Times New Roman"/>
                <a:cs typeface="Arial"/>
              </a:rPr>
              <a:t>a single residential unit otherwise than as a part of a residential complex.</a:t>
            </a:r>
            <a:endParaRPr lang="en-US" sz="2400" dirty="0">
              <a:ea typeface="Times New Roman"/>
              <a:cs typeface="Times New Roman"/>
            </a:endParaRPr>
          </a:p>
          <a:p>
            <a:pPr marL="457200" marR="0" algn="just">
              <a:lnSpc>
                <a:spcPct val="115000"/>
              </a:lnSpc>
              <a:spcBef>
                <a:spcPts val="0"/>
              </a:spcBef>
              <a:spcAft>
                <a:spcPts val="1000"/>
              </a:spcAft>
            </a:pPr>
            <a:r>
              <a:rPr lang="en-US" sz="2400" dirty="0">
                <a:ea typeface="Times New Roman"/>
                <a:cs typeface="Arial"/>
              </a:rPr>
              <a:t>”single residential unit” means a self-contained residential unit which is designed for use, wholly or principally, for residential purposes for one family.</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57203064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101</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091392"/>
            <a:ext cx="8077200" cy="3593484"/>
          </a:xfrm>
          <a:prstGeom prst="rect">
            <a:avLst/>
          </a:prstGeom>
          <a:noFill/>
        </p:spPr>
        <p:txBody>
          <a:bodyPr wrap="square" rtlCol="0">
            <a:spAutoFit/>
          </a:bodyPr>
          <a:lstStyle/>
          <a:p>
            <a:pPr marL="457200" marR="0" algn="just">
              <a:lnSpc>
                <a:spcPct val="115000"/>
              </a:lnSpc>
              <a:spcBef>
                <a:spcPts val="0"/>
              </a:spcBef>
              <a:spcAft>
                <a:spcPts val="1000"/>
              </a:spcAft>
            </a:pPr>
            <a:r>
              <a:rPr lang="en-US" sz="2400" dirty="0">
                <a:ea typeface="Times New Roman"/>
                <a:cs typeface="Arial"/>
              </a:rPr>
              <a:t>“residential complex” means any complex comprising of a building or buildings, having more than one single residential unit.</a:t>
            </a:r>
            <a:endParaRPr lang="en-US" sz="2400" dirty="0">
              <a:ea typeface="Times New Roman"/>
              <a:cs typeface="Times New Roman"/>
            </a:endParaRPr>
          </a:p>
          <a:p>
            <a:pPr marL="342900" marR="0" lvl="0" indent="-342900" algn="just">
              <a:lnSpc>
                <a:spcPct val="115000"/>
              </a:lnSpc>
              <a:spcBef>
                <a:spcPts val="0"/>
              </a:spcBef>
              <a:spcAft>
                <a:spcPts val="1000"/>
              </a:spcAft>
              <a:buFont typeface="Symbol"/>
              <a:buChar char=""/>
            </a:pPr>
            <a:r>
              <a:rPr lang="en-US" sz="2400" dirty="0">
                <a:ea typeface="Times New Roman"/>
                <a:cs typeface="Arial"/>
              </a:rPr>
              <a:t>low- cost houses up to a carpet area of 60 square </a:t>
            </a:r>
            <a:r>
              <a:rPr lang="en-US" sz="2400" dirty="0" err="1">
                <a:ea typeface="Times New Roman"/>
                <a:cs typeface="Arial"/>
              </a:rPr>
              <a:t>metres</a:t>
            </a:r>
            <a:r>
              <a:rPr lang="en-US" sz="2400" dirty="0">
                <a:ea typeface="Times New Roman"/>
                <a:cs typeface="Arial"/>
              </a:rPr>
              <a:t> per house in a housing project approved by competent authority empowered under the ‘Scheme of Affordable Housing in Partnership’ framed by the Ministry of Housing and Urban Poverty Alleviation, Government of India.</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116312009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102</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09600" y="2057400"/>
            <a:ext cx="8077200" cy="3618426"/>
          </a:xfrm>
          <a:prstGeom prst="rect">
            <a:avLst/>
          </a:prstGeom>
          <a:noFill/>
        </p:spPr>
        <p:txBody>
          <a:bodyPr wrap="square" rtlCol="0">
            <a:spAutoFit/>
          </a:bodyPr>
          <a:lstStyle/>
          <a:p>
            <a:pPr marL="342900" marR="0" lvl="0" indent="-342900" algn="just">
              <a:lnSpc>
                <a:spcPct val="115000"/>
              </a:lnSpc>
              <a:spcBef>
                <a:spcPts val="0"/>
              </a:spcBef>
              <a:spcAft>
                <a:spcPts val="0"/>
              </a:spcAft>
              <a:buFont typeface="Symbol"/>
              <a:buChar char=""/>
            </a:pPr>
            <a:r>
              <a:rPr lang="en-US" sz="2400" dirty="0">
                <a:ea typeface="Times New Roman"/>
                <a:cs typeface="Arial"/>
              </a:rPr>
              <a:t>post- harvest storage infrastructure for agricultural produce including a cold storages for such purposes</a:t>
            </a:r>
            <a:endParaRPr lang="en-US" sz="2400" dirty="0">
              <a:ea typeface="Times New Roman"/>
              <a:cs typeface="Times New Roman"/>
            </a:endParaRPr>
          </a:p>
          <a:p>
            <a:pPr marL="342900" marR="0" lvl="0" indent="-342900" algn="just">
              <a:lnSpc>
                <a:spcPct val="115000"/>
              </a:lnSpc>
              <a:spcBef>
                <a:spcPts val="0"/>
              </a:spcBef>
              <a:spcAft>
                <a:spcPts val="1000"/>
              </a:spcAft>
              <a:buFont typeface="Symbol"/>
              <a:buChar char=""/>
            </a:pPr>
            <a:r>
              <a:rPr lang="en-US" sz="2400" dirty="0" err="1">
                <a:ea typeface="Times New Roman"/>
                <a:cs typeface="Arial"/>
              </a:rPr>
              <a:t>mechanised</a:t>
            </a:r>
            <a:r>
              <a:rPr lang="en-US" sz="2400" dirty="0">
                <a:ea typeface="Times New Roman"/>
                <a:cs typeface="Arial"/>
              </a:rPr>
              <a:t> food grain handling system, machinery or equipment for units processing agricultural produce as food stuff excluding alcoholic beverages.</a:t>
            </a:r>
            <a:endParaRPr lang="en-US" sz="2400" dirty="0">
              <a:ea typeface="Times New Roman"/>
              <a:cs typeface="Times New Roman"/>
            </a:endParaRPr>
          </a:p>
          <a:p>
            <a:pPr algn="just">
              <a:lnSpc>
                <a:spcPct val="115000"/>
              </a:lnSpc>
              <a:spcAft>
                <a:spcPts val="1000"/>
              </a:spcAft>
            </a:pPr>
            <a:r>
              <a:rPr lang="en-US" sz="2400" b="1" dirty="0">
                <a:ea typeface="Times New Roman"/>
                <a:cs typeface="Arial"/>
              </a:rPr>
              <a:t>- Sub-contractor providing services by way of works contract to another contractor providing works contract services which are exempt.</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4024083792"/>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103</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584421" y="1981200"/>
            <a:ext cx="8077200" cy="4146456"/>
          </a:xfrm>
          <a:prstGeom prst="rect">
            <a:avLst/>
          </a:prstGeom>
          <a:noFill/>
        </p:spPr>
        <p:txBody>
          <a:bodyPr wrap="square" rtlCol="0">
            <a:spAutoFit/>
          </a:bodyPr>
          <a:lstStyle/>
          <a:p>
            <a:pPr>
              <a:lnSpc>
                <a:spcPct val="115000"/>
              </a:lnSpc>
              <a:spcAft>
                <a:spcPts val="1000"/>
              </a:spcAft>
            </a:pPr>
            <a:r>
              <a:rPr lang="en-US" sz="2400" b="1" dirty="0">
                <a:solidFill>
                  <a:srgbClr val="88A81D"/>
                </a:solidFill>
                <a:ea typeface="Times New Roman"/>
                <a:cs typeface="Times New Roman"/>
              </a:rPr>
              <a:t>DECLARED SERVICES</a:t>
            </a:r>
            <a:endParaRPr lang="en-US" sz="2400" dirty="0">
              <a:solidFill>
                <a:srgbClr val="88A81D"/>
              </a:solidFill>
              <a:ea typeface="Times New Roman"/>
              <a:cs typeface="Times New Roman"/>
            </a:endParaRPr>
          </a:p>
          <a:p>
            <a:pPr algn="just">
              <a:lnSpc>
                <a:spcPct val="115000"/>
              </a:lnSpc>
              <a:spcAft>
                <a:spcPts val="1000"/>
              </a:spcAft>
            </a:pPr>
            <a:r>
              <a:rPr lang="en-US" sz="2400" b="1" i="1" dirty="0">
                <a:solidFill>
                  <a:srgbClr val="88A81D"/>
                </a:solidFill>
                <a:ea typeface="Times New Roman"/>
                <a:cs typeface="Times New Roman"/>
              </a:rPr>
              <a:t>Declared services </a:t>
            </a:r>
            <a:r>
              <a:rPr lang="en-US" sz="2400" dirty="0">
                <a:ea typeface="Times New Roman"/>
                <a:cs typeface="Times New Roman"/>
              </a:rPr>
              <a:t>are defined under </a:t>
            </a:r>
            <a:r>
              <a:rPr lang="en-US" sz="2400" b="1" dirty="0">
                <a:solidFill>
                  <a:srgbClr val="88A81D"/>
                </a:solidFill>
                <a:ea typeface="Times New Roman"/>
                <a:cs typeface="Times New Roman"/>
              </a:rPr>
              <a:t>Section 65B (22) of the Finance Act, 1944</a:t>
            </a:r>
            <a:r>
              <a:rPr lang="en-US" sz="2400" dirty="0">
                <a:solidFill>
                  <a:srgbClr val="88A81D"/>
                </a:solidFill>
                <a:ea typeface="Times New Roman"/>
                <a:cs typeface="Times New Roman"/>
              </a:rPr>
              <a:t> </a:t>
            </a:r>
            <a:r>
              <a:rPr lang="en-US" sz="2400" dirty="0">
                <a:ea typeface="Times New Roman"/>
                <a:cs typeface="Times New Roman"/>
              </a:rPr>
              <a:t>to mean any activity carried out by a person for another person for consideration and declared as such under </a:t>
            </a:r>
            <a:r>
              <a:rPr lang="en-US" sz="2400" b="1" dirty="0">
                <a:solidFill>
                  <a:srgbClr val="88A81D"/>
                </a:solidFill>
                <a:ea typeface="Times New Roman"/>
                <a:cs typeface="Times New Roman"/>
              </a:rPr>
              <a:t>Section 66E of the Finance Act, 1994</a:t>
            </a:r>
            <a:r>
              <a:rPr lang="en-US" sz="2400" dirty="0">
                <a:ea typeface="Times New Roman"/>
                <a:cs typeface="Times New Roman"/>
              </a:rPr>
              <a:t>.</a:t>
            </a:r>
          </a:p>
          <a:p>
            <a:pPr algn="just">
              <a:lnSpc>
                <a:spcPct val="115000"/>
              </a:lnSpc>
              <a:spcAft>
                <a:spcPts val="1000"/>
              </a:spcAft>
            </a:pPr>
            <a:r>
              <a:rPr lang="en-US" sz="2400" dirty="0">
                <a:ea typeface="Times New Roman"/>
                <a:cs typeface="Times New Roman"/>
              </a:rPr>
              <a:t>The services hitherto covered under </a:t>
            </a:r>
            <a:r>
              <a:rPr lang="en-US" sz="2400" b="1" dirty="0">
                <a:solidFill>
                  <a:srgbClr val="88A81D"/>
                </a:solidFill>
                <a:ea typeface="Times New Roman"/>
                <a:cs typeface="Times New Roman"/>
              </a:rPr>
              <a:t>Commercial or Industrial Construction service</a:t>
            </a:r>
            <a:r>
              <a:rPr lang="en-US" sz="2400" b="1" dirty="0">
                <a:solidFill>
                  <a:srgbClr val="943634"/>
                </a:solidFill>
                <a:ea typeface="Times New Roman"/>
                <a:cs typeface="Times New Roman"/>
              </a:rPr>
              <a:t> </a:t>
            </a:r>
            <a:r>
              <a:rPr lang="en-US" sz="2400" dirty="0">
                <a:ea typeface="Times New Roman"/>
                <a:cs typeface="Times New Roman"/>
              </a:rPr>
              <a:t>do not fall under the new scheme in either the negative list or in the mega exemption notification and hence will be taxable as:</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2634268962"/>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104</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1981200"/>
            <a:ext cx="8077200" cy="1791260"/>
          </a:xfrm>
          <a:prstGeom prst="rect">
            <a:avLst/>
          </a:prstGeom>
          <a:noFill/>
        </p:spPr>
        <p:txBody>
          <a:bodyPr wrap="square" rtlCol="0">
            <a:spAutoFit/>
          </a:bodyPr>
          <a:lstStyle/>
          <a:p>
            <a:pPr marL="342900" marR="0" lvl="0" indent="-342900" algn="just">
              <a:lnSpc>
                <a:spcPct val="115000"/>
              </a:lnSpc>
              <a:spcBef>
                <a:spcPts val="0"/>
              </a:spcBef>
              <a:spcAft>
                <a:spcPts val="0"/>
              </a:spcAft>
              <a:buFont typeface="Symbol"/>
              <a:buChar char=""/>
            </a:pPr>
            <a:r>
              <a:rPr lang="en-US" sz="2400" dirty="0">
                <a:ea typeface="Times New Roman"/>
                <a:cs typeface="Times New Roman"/>
              </a:rPr>
              <a:t>Either as </a:t>
            </a:r>
            <a:r>
              <a:rPr lang="en-US" sz="2400" b="1" dirty="0">
                <a:solidFill>
                  <a:srgbClr val="88A81D"/>
                </a:solidFill>
                <a:ea typeface="Times New Roman"/>
                <a:cs typeface="Times New Roman"/>
              </a:rPr>
              <a:t>pure construction service</a:t>
            </a:r>
            <a:r>
              <a:rPr lang="en-US" sz="2400" dirty="0">
                <a:solidFill>
                  <a:srgbClr val="88A81D"/>
                </a:solidFill>
                <a:ea typeface="Times New Roman"/>
                <a:cs typeface="Times New Roman"/>
              </a:rPr>
              <a:t> </a:t>
            </a:r>
            <a:r>
              <a:rPr lang="en-US" sz="2400" b="1" dirty="0">
                <a:solidFill>
                  <a:srgbClr val="244061"/>
                </a:solidFill>
                <a:ea typeface="Times New Roman"/>
                <a:cs typeface="Times New Roman"/>
              </a:rPr>
              <a:t>declared</a:t>
            </a:r>
            <a:r>
              <a:rPr lang="en-US" sz="2400" dirty="0">
                <a:ea typeface="Times New Roman"/>
                <a:cs typeface="Times New Roman"/>
              </a:rPr>
              <a:t> in </a:t>
            </a:r>
            <a:r>
              <a:rPr lang="en-US" sz="2400" b="1" dirty="0">
                <a:solidFill>
                  <a:srgbClr val="88A81D"/>
                </a:solidFill>
                <a:ea typeface="Times New Roman"/>
                <a:cs typeface="Times New Roman"/>
              </a:rPr>
              <a:t>Sec 66E (b) </a:t>
            </a:r>
            <a:r>
              <a:rPr lang="en-US" sz="2400" dirty="0" smtClean="0">
                <a:ea typeface="Times New Roman"/>
                <a:cs typeface="Times New Roman"/>
              </a:rPr>
              <a:t>.</a:t>
            </a:r>
            <a:endParaRPr lang="en-US" sz="2400" dirty="0">
              <a:ea typeface="Times New Roman"/>
              <a:cs typeface="Times New Roman"/>
            </a:endParaRPr>
          </a:p>
          <a:p>
            <a:pPr marL="342900" marR="0" lvl="0" indent="-342900" algn="just">
              <a:lnSpc>
                <a:spcPct val="115000"/>
              </a:lnSpc>
              <a:spcBef>
                <a:spcPts val="0"/>
              </a:spcBef>
              <a:spcAft>
                <a:spcPts val="1000"/>
              </a:spcAft>
              <a:buFont typeface="Symbol"/>
              <a:buChar char=""/>
            </a:pPr>
            <a:r>
              <a:rPr lang="en-US" sz="2400" dirty="0">
                <a:ea typeface="Times New Roman"/>
                <a:cs typeface="Times New Roman"/>
              </a:rPr>
              <a:t>In the nature of </a:t>
            </a:r>
            <a:r>
              <a:rPr lang="en-US" sz="2400" b="1" dirty="0">
                <a:solidFill>
                  <a:srgbClr val="88A81D"/>
                </a:solidFill>
                <a:ea typeface="Times New Roman"/>
                <a:cs typeface="Times New Roman"/>
              </a:rPr>
              <a:t>works contract</a:t>
            </a:r>
            <a:r>
              <a:rPr lang="en-US" sz="2400" dirty="0">
                <a:ea typeface="Times New Roman"/>
                <a:cs typeface="Times New Roman"/>
              </a:rPr>
              <a:t>, where the </a:t>
            </a:r>
            <a:r>
              <a:rPr lang="en-US" sz="2400" b="1" dirty="0">
                <a:solidFill>
                  <a:srgbClr val="88A81D"/>
                </a:solidFill>
                <a:ea typeface="Times New Roman"/>
                <a:cs typeface="Times New Roman"/>
              </a:rPr>
              <a:t>‘service portion in the execution of a works contract’</a:t>
            </a:r>
            <a:r>
              <a:rPr lang="en-US" sz="2400" dirty="0">
                <a:ea typeface="Times New Roman"/>
                <a:cs typeface="Times New Roman"/>
              </a:rPr>
              <a:t> will be taxable under </a:t>
            </a:r>
            <a:r>
              <a:rPr lang="en-US" sz="2400" b="1" dirty="0">
                <a:solidFill>
                  <a:srgbClr val="88A81D"/>
                </a:solidFill>
                <a:ea typeface="Times New Roman"/>
                <a:cs typeface="Times New Roman"/>
              </a:rPr>
              <a:t>Sec 66E (h</a:t>
            </a:r>
            <a:r>
              <a:rPr lang="en-US" sz="2400" b="1" dirty="0" smtClean="0">
                <a:solidFill>
                  <a:srgbClr val="88A81D"/>
                </a:solidFill>
                <a:ea typeface="Times New Roman"/>
                <a:cs typeface="Times New Roman"/>
              </a:rPr>
              <a:t>)</a:t>
            </a:r>
            <a:r>
              <a:rPr lang="en-US" sz="2400" dirty="0" smtClean="0">
                <a:ea typeface="Times New Roman"/>
                <a:cs typeface="Times New Roman"/>
              </a:rPr>
              <a:t>.</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212538720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105</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762000" y="2209800"/>
            <a:ext cx="8077200" cy="3593484"/>
          </a:xfrm>
          <a:prstGeom prst="rect">
            <a:avLst/>
          </a:prstGeom>
          <a:noFill/>
        </p:spPr>
        <p:txBody>
          <a:bodyPr wrap="square" rtlCol="0">
            <a:spAutoFit/>
          </a:bodyPr>
          <a:lstStyle/>
          <a:p>
            <a:pPr algn="just">
              <a:lnSpc>
                <a:spcPct val="115000"/>
              </a:lnSpc>
              <a:spcAft>
                <a:spcPts val="1000"/>
              </a:spcAft>
            </a:pPr>
            <a:r>
              <a:rPr lang="en-US" sz="2400" b="1" dirty="0" smtClean="0">
                <a:solidFill>
                  <a:srgbClr val="88A81D"/>
                </a:solidFill>
                <a:ea typeface="Times New Roman"/>
                <a:cs typeface="Times New Roman"/>
              </a:rPr>
              <a:t>   PURE </a:t>
            </a:r>
            <a:r>
              <a:rPr lang="en-US" sz="2400" b="1" dirty="0">
                <a:solidFill>
                  <a:srgbClr val="88A81D"/>
                </a:solidFill>
                <a:ea typeface="Times New Roman"/>
                <a:cs typeface="Times New Roman"/>
              </a:rPr>
              <a:t>CONSTRUCTION SERVICES</a:t>
            </a:r>
            <a:endParaRPr lang="en-US" sz="2400" dirty="0">
              <a:solidFill>
                <a:srgbClr val="88A81D"/>
              </a:solidFill>
              <a:ea typeface="Times New Roman"/>
              <a:cs typeface="Times New Roman"/>
            </a:endParaRPr>
          </a:p>
          <a:p>
            <a:pPr marL="228600" lvl="0" algn="just">
              <a:lnSpc>
                <a:spcPct val="115000"/>
              </a:lnSpc>
            </a:pPr>
            <a:r>
              <a:rPr lang="en-US" sz="2400" dirty="0">
                <a:solidFill>
                  <a:srgbClr val="88A81D"/>
                </a:solidFill>
                <a:ea typeface="Times New Roman"/>
                <a:cs typeface="Times New Roman"/>
              </a:rPr>
              <a:t>MEANING</a:t>
            </a:r>
          </a:p>
          <a:p>
            <a:pPr marL="228600" lvl="0" algn="just">
              <a:lnSpc>
                <a:spcPct val="115000"/>
              </a:lnSpc>
            </a:pPr>
            <a:r>
              <a:rPr lang="en-US" sz="2400" dirty="0">
                <a:solidFill>
                  <a:prstClr val="black"/>
                </a:solidFill>
                <a:ea typeface="Times New Roman"/>
                <a:cs typeface="Times New Roman"/>
              </a:rPr>
              <a:t>Section 66E(b) provides as under:</a:t>
            </a:r>
          </a:p>
          <a:p>
            <a:pPr marL="228600" lvl="0" algn="just">
              <a:lnSpc>
                <a:spcPct val="115000"/>
              </a:lnSpc>
              <a:spcAft>
                <a:spcPts val="1000"/>
              </a:spcAft>
            </a:pPr>
            <a:r>
              <a:rPr lang="en-US" sz="2400" i="1" dirty="0">
                <a:solidFill>
                  <a:prstClr val="black"/>
                </a:solidFill>
                <a:ea typeface="Times New Roman"/>
                <a:cs typeface="Times New Roman"/>
              </a:rPr>
              <a:t>“ Construction of a complex, building, civil structure or a part thereof, including a complex or building intended for sale to a buyer, wholly or partly, except where the entire consideration is received after issuance of completion certificate by the competent authority.” </a:t>
            </a:r>
            <a:endParaRPr lang="en-US" sz="2400" dirty="0">
              <a:solidFill>
                <a:prstClr val="black"/>
              </a:solidFill>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2166990467"/>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106</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720918" y="2286000"/>
            <a:ext cx="8077200" cy="1494768"/>
          </a:xfrm>
          <a:prstGeom prst="rect">
            <a:avLst/>
          </a:prstGeom>
          <a:noFill/>
        </p:spPr>
        <p:txBody>
          <a:bodyPr wrap="square" rtlCol="0">
            <a:spAutoFit/>
          </a:bodyPr>
          <a:lstStyle/>
          <a:p>
            <a:pPr algn="just">
              <a:lnSpc>
                <a:spcPct val="115000"/>
              </a:lnSpc>
              <a:spcAft>
                <a:spcPts val="1000"/>
              </a:spcAft>
            </a:pPr>
            <a:r>
              <a:rPr lang="en-US" sz="2400" dirty="0">
                <a:solidFill>
                  <a:srgbClr val="88A81D"/>
                </a:solidFill>
                <a:ea typeface="Times New Roman"/>
                <a:cs typeface="Times New Roman"/>
              </a:rPr>
              <a:t>VALUATION</a:t>
            </a:r>
          </a:p>
          <a:p>
            <a:pPr algn="just">
              <a:lnSpc>
                <a:spcPct val="115000"/>
              </a:lnSpc>
              <a:spcAft>
                <a:spcPts val="1000"/>
              </a:spcAft>
            </a:pPr>
            <a:r>
              <a:rPr lang="en-US" sz="2400" dirty="0">
                <a:ea typeface="Times New Roman"/>
                <a:cs typeface="Times New Roman"/>
              </a:rPr>
              <a:t>The value for such services will be determined in accordance with </a:t>
            </a:r>
            <a:r>
              <a:rPr lang="en-US" sz="2400" dirty="0">
                <a:solidFill>
                  <a:srgbClr val="88A81D"/>
                </a:solidFill>
                <a:ea typeface="Times New Roman"/>
                <a:cs typeface="Times New Roman"/>
              </a:rPr>
              <a:t>S.67</a:t>
            </a:r>
            <a:r>
              <a:rPr lang="en-US" sz="2400" dirty="0">
                <a:solidFill>
                  <a:srgbClr val="984806"/>
                </a:solidFill>
                <a:ea typeface="Times New Roman"/>
                <a:cs typeface="Times New Roman"/>
              </a:rPr>
              <a:t> </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
        <p:nvSpPr>
          <p:cNvPr id="2" name="Rectangle 1"/>
          <p:cNvSpPr/>
          <p:nvPr/>
        </p:nvSpPr>
        <p:spPr>
          <a:xfrm>
            <a:off x="533400" y="3780768"/>
            <a:ext cx="8153400" cy="1037207"/>
          </a:xfrm>
          <a:prstGeom prst="rect">
            <a:avLst/>
          </a:prstGeom>
        </p:spPr>
        <p:txBody>
          <a:bodyPr wrap="square">
            <a:spAutoFit/>
          </a:bodyPr>
          <a:lstStyle/>
          <a:p>
            <a:pPr indent="228600" algn="just">
              <a:lnSpc>
                <a:spcPct val="115000"/>
              </a:lnSpc>
              <a:spcBef>
                <a:spcPts val="1000"/>
              </a:spcBef>
              <a:spcAft>
                <a:spcPts val="1400"/>
              </a:spcAft>
            </a:pPr>
            <a:r>
              <a:rPr lang="en-US" b="1" i="1" dirty="0">
                <a:solidFill>
                  <a:srgbClr val="88A81D"/>
                </a:solidFill>
                <a:ea typeface="Times New Roman"/>
                <a:cs typeface="Times New Roman"/>
              </a:rPr>
              <a:t>WORKS CONTRACT </a:t>
            </a:r>
            <a:endParaRPr lang="en-US" sz="1400" b="1" i="1" dirty="0" smtClean="0">
              <a:solidFill>
                <a:srgbClr val="88A81D"/>
              </a:solidFill>
              <a:ea typeface="Times New Roman"/>
              <a:cs typeface="Times New Roman"/>
            </a:endParaRPr>
          </a:p>
          <a:p>
            <a:pPr indent="228600" algn="just">
              <a:lnSpc>
                <a:spcPct val="115000"/>
              </a:lnSpc>
              <a:spcBef>
                <a:spcPts val="1000"/>
              </a:spcBef>
              <a:spcAft>
                <a:spcPts val="1400"/>
              </a:spcAft>
            </a:pPr>
            <a:r>
              <a:rPr lang="en-US" i="1" u="sng" dirty="0" smtClean="0">
                <a:solidFill>
                  <a:srgbClr val="88A81D"/>
                </a:solidFill>
                <a:latin typeface="Verdana"/>
                <a:ea typeface="Times New Roman"/>
                <a:cs typeface="Times New Roman"/>
              </a:rPr>
              <a:t>Indivisible </a:t>
            </a:r>
            <a:r>
              <a:rPr lang="en-US" i="1" u="sng" dirty="0">
                <a:solidFill>
                  <a:srgbClr val="88A81D"/>
                </a:solidFill>
                <a:latin typeface="Verdana"/>
                <a:ea typeface="Times New Roman"/>
                <a:cs typeface="Times New Roman"/>
              </a:rPr>
              <a:t>contract and composite contract</a:t>
            </a:r>
            <a:endParaRPr lang="en-US" sz="1400" b="1" i="1" dirty="0">
              <a:solidFill>
                <a:srgbClr val="88A81D"/>
              </a:solidFill>
              <a:ea typeface="Times New Roman"/>
              <a:cs typeface="Times New Roman"/>
            </a:endParaRPr>
          </a:p>
        </p:txBody>
      </p:sp>
    </p:spTree>
    <p:extLst>
      <p:ext uri="{BB962C8B-B14F-4D97-AF65-F5344CB8AC3E}">
        <p14:creationId xmlns:p14="http://schemas.microsoft.com/office/powerpoint/2010/main" val="2771321520"/>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107</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533400" y="1984954"/>
            <a:ext cx="8382000" cy="4339650"/>
          </a:xfrm>
          <a:prstGeom prst="rect">
            <a:avLst/>
          </a:prstGeom>
          <a:noFill/>
        </p:spPr>
        <p:txBody>
          <a:bodyPr wrap="square" rtlCol="0">
            <a:spAutoFit/>
          </a:bodyPr>
          <a:lstStyle/>
          <a:p>
            <a:pPr algn="just">
              <a:lnSpc>
                <a:spcPct val="115000"/>
              </a:lnSpc>
              <a:spcAft>
                <a:spcPts val="1000"/>
              </a:spcAft>
            </a:pPr>
            <a:r>
              <a:rPr lang="en-IN" sz="2400" dirty="0">
                <a:ea typeface="Times New Roman"/>
                <a:cs typeface="Tahoma"/>
              </a:rPr>
              <a:t>The </a:t>
            </a:r>
            <a:r>
              <a:rPr lang="en-IN" sz="2400" b="1" dirty="0">
                <a:solidFill>
                  <a:srgbClr val="88A81D"/>
                </a:solidFill>
                <a:ea typeface="Times New Roman"/>
                <a:cs typeface="Tahoma"/>
              </a:rPr>
              <a:t>46th Amendment </a:t>
            </a:r>
            <a:r>
              <a:rPr lang="en-IN" sz="2400" dirty="0">
                <a:ea typeface="Times New Roman"/>
                <a:cs typeface="Tahoma"/>
              </a:rPr>
              <a:t>especially allows specific composite contracts </a:t>
            </a:r>
            <a:r>
              <a:rPr lang="en-IN" sz="2400" i="1" dirty="0">
                <a:ea typeface="Times New Roman"/>
                <a:cs typeface="Tahoma"/>
              </a:rPr>
              <a:t>viz.</a:t>
            </a:r>
            <a:r>
              <a:rPr lang="en-IN" sz="2400" dirty="0">
                <a:ea typeface="Times New Roman"/>
                <a:cs typeface="Tahoma"/>
              </a:rPr>
              <a:t> </a:t>
            </a:r>
            <a:r>
              <a:rPr lang="en-IN" sz="2400" b="1" i="1" dirty="0">
                <a:solidFill>
                  <a:srgbClr val="88A81D"/>
                </a:solidFill>
                <a:ea typeface="Times New Roman"/>
                <a:cs typeface="Tahoma"/>
              </a:rPr>
              <a:t>works contracts, hire purchase contracts and catering contracts by legal fiction to be divisible contracts,</a:t>
            </a:r>
            <a:r>
              <a:rPr lang="en-IN" sz="2400" dirty="0">
                <a:solidFill>
                  <a:srgbClr val="88A81D"/>
                </a:solidFill>
                <a:ea typeface="Times New Roman"/>
                <a:cs typeface="Tahoma"/>
              </a:rPr>
              <a:t> </a:t>
            </a:r>
            <a:r>
              <a:rPr lang="en-IN" sz="2400" dirty="0">
                <a:ea typeface="Times New Roman"/>
                <a:cs typeface="Tahoma"/>
              </a:rPr>
              <a:t>where the sale element could be isolated and be subjected to sales tax. </a:t>
            </a:r>
            <a:r>
              <a:rPr lang="en-US" sz="2400" dirty="0">
                <a:ea typeface="Times New Roman"/>
                <a:cs typeface="Times New Roman"/>
              </a:rPr>
              <a:t>The decision rendered by the Apex Court in the </a:t>
            </a:r>
            <a:r>
              <a:rPr lang="en-IN" sz="2400" b="1" i="1" dirty="0">
                <a:solidFill>
                  <a:srgbClr val="88A81D"/>
                </a:solidFill>
                <a:ea typeface="Times New Roman"/>
                <a:cs typeface="Tahoma"/>
              </a:rPr>
              <a:t>Bharat Sanchar Nigam Ltd. &amp; </a:t>
            </a:r>
            <a:r>
              <a:rPr lang="en-IN" sz="2400" b="1" i="1" dirty="0" err="1">
                <a:solidFill>
                  <a:srgbClr val="88A81D"/>
                </a:solidFill>
                <a:ea typeface="Times New Roman"/>
                <a:cs typeface="Tahoma"/>
              </a:rPr>
              <a:t>Anr</a:t>
            </a:r>
            <a:r>
              <a:rPr lang="en-IN" sz="2400" b="1" i="1" dirty="0">
                <a:solidFill>
                  <a:srgbClr val="88A81D"/>
                </a:solidFill>
                <a:ea typeface="Times New Roman"/>
                <a:cs typeface="Tahoma"/>
              </a:rPr>
              <a:t>. v. Union of India &amp; </a:t>
            </a:r>
            <a:r>
              <a:rPr lang="en-IN" sz="2400" b="1" i="1" dirty="0" err="1">
                <a:solidFill>
                  <a:srgbClr val="88A81D"/>
                </a:solidFill>
                <a:ea typeface="Times New Roman"/>
                <a:cs typeface="Tahoma"/>
              </a:rPr>
              <a:t>Ors</a:t>
            </a:r>
            <a:r>
              <a:rPr lang="en-US" sz="2400" b="1" dirty="0">
                <a:solidFill>
                  <a:srgbClr val="88A81D"/>
                </a:solidFill>
                <a:ea typeface="Times New Roman"/>
                <a:cs typeface="Times New Roman"/>
              </a:rPr>
              <a:t>, </a:t>
            </a:r>
            <a:r>
              <a:rPr lang="en-US" sz="2400" dirty="0">
                <a:ea typeface="Times New Roman"/>
                <a:cs typeface="Times New Roman"/>
              </a:rPr>
              <a:t>wherein the Apex Court had held in Para 85 of the judgment that </a:t>
            </a:r>
            <a:r>
              <a:rPr lang="en-US" sz="2400" b="1" dirty="0">
                <a:solidFill>
                  <a:srgbClr val="88A81D"/>
                </a:solidFill>
                <a:ea typeface="Times New Roman"/>
                <a:cs typeface="Times New Roman"/>
              </a:rPr>
              <a:t>“in a composite contract of service and sale, it is possible for the State to tax sale element provided there is a discernible sale and only to extent relatable to such sale”.</a:t>
            </a:r>
            <a:endParaRPr lang="en-US" sz="2400" dirty="0">
              <a:solidFill>
                <a:srgbClr val="88A81D"/>
              </a:solidFill>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2439150834"/>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108</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362200"/>
            <a:ext cx="8077200" cy="1200329"/>
          </a:xfrm>
          <a:prstGeom prst="rect">
            <a:avLst/>
          </a:prstGeom>
          <a:noFill/>
        </p:spPr>
        <p:txBody>
          <a:bodyPr wrap="square" rtlCol="0">
            <a:spAutoFit/>
          </a:bodyPr>
          <a:lstStyle/>
          <a:p>
            <a:pPr algn="just"/>
            <a:r>
              <a:rPr lang="en-US" sz="2400" dirty="0">
                <a:ea typeface="Times New Roman"/>
                <a:cs typeface="Helvetica"/>
              </a:rPr>
              <a:t>With effect from 01-07-2012 </a:t>
            </a:r>
            <a:r>
              <a:rPr lang="en-US" sz="2400" b="1" dirty="0">
                <a:solidFill>
                  <a:srgbClr val="88A81D"/>
                </a:solidFill>
                <a:ea typeface="Times New Roman"/>
                <a:cs typeface="Times New Roman"/>
              </a:rPr>
              <a:t>service portion in the execution of a works contract</a:t>
            </a:r>
            <a:r>
              <a:rPr lang="en-US" sz="2400" dirty="0">
                <a:solidFill>
                  <a:srgbClr val="88A81D"/>
                </a:solidFill>
                <a:ea typeface="Times New Roman"/>
                <a:cs typeface="Helvetica"/>
              </a:rPr>
              <a:t> </a:t>
            </a:r>
            <a:r>
              <a:rPr lang="en-US" sz="2400" dirty="0">
                <a:ea typeface="Times New Roman"/>
                <a:cs typeface="Helvetica"/>
              </a:rPr>
              <a:t>are covered under </a:t>
            </a:r>
            <a:r>
              <a:rPr lang="en-US" sz="2400" b="1" dirty="0">
                <a:solidFill>
                  <a:srgbClr val="88A81D"/>
                </a:solidFill>
                <a:ea typeface="Times New Roman"/>
                <a:cs typeface="Times New Roman"/>
                <a:hlinkClick r:id="rId4"/>
              </a:rPr>
              <a:t>“Declared Services”</a:t>
            </a:r>
            <a:r>
              <a:rPr lang="en-US" sz="2400" b="1" dirty="0">
                <a:solidFill>
                  <a:srgbClr val="88A81D"/>
                </a:solidFill>
                <a:ea typeface="Times New Roman"/>
                <a:cs typeface="Times New Roman"/>
              </a:rPr>
              <a:t> </a:t>
            </a:r>
            <a:r>
              <a:rPr lang="en-US" sz="2400" dirty="0">
                <a:ea typeface="Times New Roman"/>
                <a:cs typeface="Helvetica"/>
              </a:rPr>
              <a:t>under Section 66E of the Act:</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517573021"/>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109</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118559"/>
            <a:ext cx="8077200" cy="4283224"/>
          </a:xfrm>
          <a:prstGeom prst="rect">
            <a:avLst/>
          </a:prstGeom>
          <a:noFill/>
        </p:spPr>
        <p:txBody>
          <a:bodyPr wrap="square" rtlCol="0">
            <a:spAutoFit/>
          </a:bodyPr>
          <a:lstStyle/>
          <a:p>
            <a:pPr algn="just">
              <a:spcAft>
                <a:spcPts val="1000"/>
              </a:spcAft>
            </a:pPr>
            <a:r>
              <a:rPr lang="en-US" sz="2400" dirty="0">
                <a:solidFill>
                  <a:srgbClr val="88A81D"/>
                </a:solidFill>
                <a:ea typeface="Times New Roman"/>
                <a:cs typeface="Times New Roman"/>
              </a:rPr>
              <a:t>MEANING</a:t>
            </a:r>
          </a:p>
          <a:p>
            <a:pPr algn="just"/>
            <a:r>
              <a:rPr lang="en-US" sz="2400" dirty="0">
                <a:ea typeface="Times New Roman"/>
                <a:cs typeface="Helvetica"/>
              </a:rPr>
              <a:t>Works Contract has been defined under section 65B (54)</a:t>
            </a:r>
            <a:endParaRPr lang="en-US" sz="2400" dirty="0">
              <a:ea typeface="Times New Roman"/>
              <a:cs typeface="Times New Roman"/>
            </a:endParaRPr>
          </a:p>
          <a:p>
            <a:pPr algn="just"/>
            <a:r>
              <a:rPr lang="en-US" sz="2400" dirty="0">
                <a:ea typeface="Times New Roman"/>
                <a:cs typeface="Helvetica"/>
              </a:rPr>
              <a:t> </a:t>
            </a:r>
            <a:endParaRPr lang="en-US" sz="2400" dirty="0">
              <a:ea typeface="Times New Roman"/>
              <a:cs typeface="Times New Roman"/>
            </a:endParaRPr>
          </a:p>
          <a:p>
            <a:pPr algn="just">
              <a:spcAft>
                <a:spcPts val="500"/>
              </a:spcAft>
            </a:pPr>
            <a:r>
              <a:rPr lang="en-US" sz="2400" dirty="0">
                <a:ea typeface="Times New Roman"/>
                <a:cs typeface="Helvetica"/>
              </a:rPr>
              <a:t>Works contract" </a:t>
            </a:r>
            <a:r>
              <a:rPr lang="en-US" sz="2400" b="1" dirty="0">
                <a:solidFill>
                  <a:srgbClr val="88A81D"/>
                </a:solidFill>
                <a:ea typeface="Times New Roman"/>
                <a:cs typeface="Helvetica"/>
              </a:rPr>
              <a:t>means</a:t>
            </a:r>
            <a:r>
              <a:rPr lang="en-US" sz="2400" dirty="0">
                <a:ea typeface="Times New Roman"/>
                <a:cs typeface="Helvetica"/>
              </a:rPr>
              <a:t> a contract wherein </a:t>
            </a:r>
            <a:r>
              <a:rPr lang="en-US" sz="2400" b="1" dirty="0">
                <a:solidFill>
                  <a:srgbClr val="88A81D"/>
                </a:solidFill>
                <a:ea typeface="Times New Roman"/>
                <a:cs typeface="Helvetica"/>
              </a:rPr>
              <a:t>transfer of property in goods</a:t>
            </a:r>
            <a:r>
              <a:rPr lang="en-US" sz="2400" dirty="0">
                <a:solidFill>
                  <a:srgbClr val="88A81D"/>
                </a:solidFill>
                <a:ea typeface="Times New Roman"/>
                <a:cs typeface="Helvetica"/>
              </a:rPr>
              <a:t> </a:t>
            </a:r>
            <a:r>
              <a:rPr lang="en-US" sz="2400" dirty="0">
                <a:ea typeface="Times New Roman"/>
                <a:cs typeface="Helvetica"/>
              </a:rPr>
              <a:t>involved in the execution of such contract is </a:t>
            </a:r>
            <a:r>
              <a:rPr lang="en-US" sz="2400" b="1" dirty="0" err="1">
                <a:solidFill>
                  <a:srgbClr val="88A81D"/>
                </a:solidFill>
                <a:ea typeface="Times New Roman"/>
                <a:cs typeface="Helvetica"/>
              </a:rPr>
              <a:t>leviable</a:t>
            </a:r>
            <a:r>
              <a:rPr lang="en-US" sz="2400" b="1" dirty="0">
                <a:solidFill>
                  <a:srgbClr val="88A81D"/>
                </a:solidFill>
                <a:ea typeface="Times New Roman"/>
                <a:cs typeface="Helvetica"/>
              </a:rPr>
              <a:t> to tax as sale of goods</a:t>
            </a:r>
            <a:r>
              <a:rPr lang="en-US" sz="2400" dirty="0">
                <a:solidFill>
                  <a:srgbClr val="943634"/>
                </a:solidFill>
                <a:ea typeface="Times New Roman"/>
                <a:cs typeface="Helvetica"/>
              </a:rPr>
              <a:t> </a:t>
            </a:r>
            <a:r>
              <a:rPr lang="en-US" sz="2400" dirty="0">
                <a:ea typeface="Times New Roman"/>
                <a:cs typeface="Helvetica"/>
              </a:rPr>
              <a:t>and such contract is for the purpose of carrying out </a:t>
            </a:r>
            <a:r>
              <a:rPr lang="en-US" sz="2400" b="1" dirty="0">
                <a:solidFill>
                  <a:srgbClr val="88A81D"/>
                </a:solidFill>
                <a:ea typeface="Times New Roman"/>
                <a:cs typeface="Helvetica"/>
              </a:rPr>
              <a:t>construction, erection, commissioning, installation, completion, fitting out, repair, maintenance, renovation, alteration</a:t>
            </a:r>
            <a:r>
              <a:rPr lang="en-US" sz="2400" dirty="0">
                <a:solidFill>
                  <a:srgbClr val="88A81D"/>
                </a:solidFill>
                <a:ea typeface="Times New Roman"/>
                <a:cs typeface="Helvetica"/>
              </a:rPr>
              <a:t> of </a:t>
            </a:r>
            <a:r>
              <a:rPr lang="en-US" sz="2400" b="1" dirty="0">
                <a:solidFill>
                  <a:srgbClr val="88A81D"/>
                </a:solidFill>
                <a:ea typeface="Times New Roman"/>
                <a:cs typeface="Helvetica"/>
              </a:rPr>
              <a:t>any movable or immovable property</a:t>
            </a:r>
            <a:r>
              <a:rPr lang="en-US" sz="2400" dirty="0">
                <a:solidFill>
                  <a:srgbClr val="88A81D"/>
                </a:solidFill>
                <a:ea typeface="Times New Roman"/>
                <a:cs typeface="Helvetica"/>
              </a:rPr>
              <a:t> </a:t>
            </a:r>
            <a:r>
              <a:rPr lang="en-US" sz="2400" dirty="0">
                <a:ea typeface="Times New Roman"/>
                <a:cs typeface="Helvetica"/>
              </a:rPr>
              <a:t>or for carrying out any other </a:t>
            </a:r>
            <a:r>
              <a:rPr lang="en-US" sz="2400" b="1" dirty="0">
                <a:solidFill>
                  <a:srgbClr val="88A81D"/>
                </a:solidFill>
                <a:ea typeface="Times New Roman"/>
                <a:cs typeface="Helvetica"/>
              </a:rPr>
              <a:t>similar activity</a:t>
            </a:r>
            <a:r>
              <a:rPr lang="en-US" sz="2400" dirty="0">
                <a:solidFill>
                  <a:srgbClr val="88A81D"/>
                </a:solidFill>
                <a:ea typeface="Times New Roman"/>
                <a:cs typeface="Helvetica"/>
              </a:rPr>
              <a:t> </a:t>
            </a:r>
            <a:r>
              <a:rPr lang="en-US" sz="2400" dirty="0">
                <a:ea typeface="Times New Roman"/>
                <a:cs typeface="Helvetica"/>
              </a:rPr>
              <a:t>or a part thereof in relation to such property.</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3984697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11</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558743"/>
          </a:xfrm>
          <a:prstGeom prst="rect">
            <a:avLst/>
          </a:prstGeom>
          <a:noFill/>
        </p:spPr>
        <p:txBody>
          <a:bodyPr wrap="square" rtlCol="0">
            <a:spAutoFit/>
          </a:bodyPr>
          <a:lstStyle/>
          <a:p>
            <a:pPr algn="just">
              <a:lnSpc>
                <a:spcPct val="115000"/>
              </a:lnSpc>
              <a:spcAft>
                <a:spcPts val="1000"/>
              </a:spcAft>
            </a:pPr>
            <a:r>
              <a:rPr lang="en-US" sz="2800" dirty="0" smtClean="0">
                <a:ea typeface="Times New Roman"/>
                <a:cs typeface="Times New Roman"/>
              </a:rPr>
              <a:t> </a:t>
            </a:r>
            <a:endParaRPr lang="en-US" sz="20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graphicFrame>
        <p:nvGraphicFramePr>
          <p:cNvPr id="3" name="Table 2"/>
          <p:cNvGraphicFramePr>
            <a:graphicFrameLocks noGrp="1"/>
          </p:cNvGraphicFramePr>
          <p:nvPr>
            <p:extLst>
              <p:ext uri="{D42A27DB-BD31-4B8C-83A1-F6EECF244321}">
                <p14:modId xmlns:p14="http://schemas.microsoft.com/office/powerpoint/2010/main" val="3068417949"/>
              </p:ext>
            </p:extLst>
          </p:nvPr>
        </p:nvGraphicFramePr>
        <p:xfrm>
          <a:off x="762000" y="2091392"/>
          <a:ext cx="7315199" cy="2837053"/>
        </p:xfrm>
        <a:graphic>
          <a:graphicData uri="http://schemas.openxmlformats.org/drawingml/2006/table">
            <a:tbl>
              <a:tblPr firstRow="1" firstCol="1" bandRow="1"/>
              <a:tblGrid>
                <a:gridCol w="3493826"/>
                <a:gridCol w="3821373"/>
              </a:tblGrid>
              <a:tr h="0">
                <a:tc>
                  <a:txBody>
                    <a:bodyPr/>
                    <a:lstStyle/>
                    <a:p>
                      <a:pPr marL="0" marR="594360" algn="ctr">
                        <a:lnSpc>
                          <a:spcPct val="115000"/>
                        </a:lnSpc>
                        <a:spcBef>
                          <a:spcPts val="1000"/>
                        </a:spcBef>
                        <a:spcAft>
                          <a:spcPts val="1400"/>
                        </a:spcAft>
                      </a:pPr>
                      <a:r>
                        <a:rPr lang="en-US" sz="1600" b="1" i="1" dirty="0">
                          <a:solidFill>
                            <a:schemeClr val="bg1"/>
                          </a:solidFill>
                          <a:effectLst/>
                          <a:latin typeface="Calibri"/>
                          <a:ea typeface="Times New Roman"/>
                          <a:cs typeface="Times New Roman"/>
                        </a:rPr>
                        <a:t>Fixed Price</a:t>
                      </a:r>
                      <a:endParaRPr lang="en-US" sz="1100" b="1" i="1" dirty="0">
                        <a:solidFill>
                          <a:schemeClr val="bg1"/>
                        </a:solidFill>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8A81D"/>
                    </a:solidFill>
                  </a:tcPr>
                </a:tc>
                <a:tc>
                  <a:txBody>
                    <a:bodyPr/>
                    <a:lstStyle/>
                    <a:p>
                      <a:pPr marL="0" marR="594360" algn="ctr">
                        <a:lnSpc>
                          <a:spcPct val="115000"/>
                        </a:lnSpc>
                        <a:spcBef>
                          <a:spcPts val="1000"/>
                        </a:spcBef>
                        <a:spcAft>
                          <a:spcPts val="1400"/>
                        </a:spcAft>
                      </a:pPr>
                      <a:r>
                        <a:rPr lang="en-US" sz="1600" b="1" i="1" dirty="0">
                          <a:solidFill>
                            <a:schemeClr val="bg1"/>
                          </a:solidFill>
                          <a:effectLst/>
                          <a:latin typeface="Calibri"/>
                          <a:ea typeface="Times New Roman"/>
                          <a:cs typeface="Times New Roman"/>
                        </a:rPr>
                        <a:t>Cost plus</a:t>
                      </a:r>
                      <a:endParaRPr lang="en-US" sz="1100" b="1" i="1" dirty="0">
                        <a:solidFill>
                          <a:schemeClr val="bg1"/>
                        </a:solidFill>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8A81D"/>
                    </a:solidFill>
                  </a:tcPr>
                </a:tc>
              </a:tr>
              <a:tr h="593725">
                <a:tc>
                  <a:txBody>
                    <a:bodyPr/>
                    <a:lstStyle/>
                    <a:p>
                      <a:pPr marL="0" marR="594360">
                        <a:lnSpc>
                          <a:spcPct val="115000"/>
                        </a:lnSpc>
                        <a:spcBef>
                          <a:spcPts val="1000"/>
                        </a:spcBef>
                        <a:spcAft>
                          <a:spcPts val="1400"/>
                        </a:spcAft>
                      </a:pPr>
                      <a:r>
                        <a:rPr lang="en-US" sz="1600" b="0" i="0" dirty="0">
                          <a:solidFill>
                            <a:srgbClr val="88A81D"/>
                          </a:solidFill>
                          <a:effectLst/>
                          <a:latin typeface="Calibri"/>
                          <a:ea typeface="Times New Roman"/>
                          <a:cs typeface="Times New Roman"/>
                        </a:rPr>
                        <a:t>Total contract revenue can  be measured  reliably;</a:t>
                      </a:r>
                      <a:endParaRPr lang="en-US" sz="1600" b="1" i="1" dirty="0">
                        <a:solidFill>
                          <a:srgbClr val="88A81D"/>
                        </a:solidFill>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94360" algn="ctr">
                        <a:lnSpc>
                          <a:spcPct val="115000"/>
                        </a:lnSpc>
                        <a:spcBef>
                          <a:spcPts val="1000"/>
                        </a:spcBef>
                        <a:spcAft>
                          <a:spcPts val="1400"/>
                        </a:spcAft>
                      </a:pPr>
                      <a:r>
                        <a:rPr lang="en-US" sz="1600" b="1" i="1">
                          <a:solidFill>
                            <a:srgbClr val="943634"/>
                          </a:solidFill>
                          <a:effectLst/>
                          <a:latin typeface="Calibri"/>
                          <a:ea typeface="Times New Roman"/>
                          <a:cs typeface="Times New Roman"/>
                        </a:rPr>
                        <a:t>_</a:t>
                      </a:r>
                      <a:endParaRPr lang="en-US" sz="1600" b="1" i="1">
                        <a:solidFill>
                          <a:srgbClr val="4F81BD"/>
                        </a:solidFill>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600" dirty="0">
                          <a:effectLst/>
                          <a:latin typeface="Calibri"/>
                          <a:ea typeface="Times New Roman"/>
                          <a:cs typeface="Times New Roman"/>
                        </a:rPr>
                        <a:t>It is probable that the economic benefits associated with the contract will flow to the enterprise;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Times New Roman"/>
                          <a:cs typeface="Times New Roman"/>
                        </a:rPr>
                        <a:t>It is probable that the economic benefits associated with the contract will flow to the enterprise;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600" dirty="0">
                          <a:effectLst/>
                          <a:latin typeface="Calibri"/>
                          <a:ea typeface="Times New Roman"/>
                          <a:cs typeface="Times New Roman"/>
                        </a:rPr>
                        <a:t>Both the contract costs to complete the contract and the stage of contract completion at the reporting date can be measured reliably; 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94360" algn="ctr">
                        <a:lnSpc>
                          <a:spcPct val="115000"/>
                        </a:lnSpc>
                        <a:spcBef>
                          <a:spcPts val="1000"/>
                        </a:spcBef>
                        <a:spcAft>
                          <a:spcPts val="1400"/>
                        </a:spcAft>
                      </a:pPr>
                      <a:r>
                        <a:rPr lang="en-US" sz="1600" b="1" i="1" dirty="0">
                          <a:solidFill>
                            <a:srgbClr val="943634"/>
                          </a:solidFill>
                          <a:effectLst/>
                          <a:latin typeface="Calibri"/>
                          <a:ea typeface="Times New Roman"/>
                          <a:cs typeface="Times New Roman"/>
                        </a:rPr>
                        <a:t>_</a:t>
                      </a:r>
                      <a:endParaRPr lang="en-US" sz="1600" b="1" i="1" dirty="0">
                        <a:solidFill>
                          <a:srgbClr val="4F81BD"/>
                        </a:solidFill>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9608055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110</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719593" y="1981200"/>
            <a:ext cx="8077200" cy="4283224"/>
          </a:xfrm>
          <a:prstGeom prst="rect">
            <a:avLst/>
          </a:prstGeom>
          <a:noFill/>
        </p:spPr>
        <p:txBody>
          <a:bodyPr wrap="square" rtlCol="0">
            <a:spAutoFit/>
          </a:bodyPr>
          <a:lstStyle/>
          <a:p>
            <a:pPr algn="just">
              <a:spcAft>
                <a:spcPts val="500"/>
              </a:spcAft>
            </a:pPr>
            <a:r>
              <a:rPr lang="en-US" sz="2400" dirty="0">
                <a:solidFill>
                  <a:srgbClr val="88A81D"/>
                </a:solidFill>
                <a:ea typeface="Times New Roman"/>
                <a:cs typeface="Helvetica"/>
              </a:rPr>
              <a:t>VALUATION</a:t>
            </a:r>
            <a:endParaRPr lang="en-US" sz="2400" dirty="0">
              <a:solidFill>
                <a:srgbClr val="88A81D"/>
              </a:solidFill>
              <a:ea typeface="Times New Roman"/>
              <a:cs typeface="Times New Roman"/>
            </a:endParaRPr>
          </a:p>
          <a:p>
            <a:pPr algn="just"/>
            <a:r>
              <a:rPr lang="en-US" sz="2400" dirty="0">
                <a:ea typeface="Times New Roman"/>
                <a:cs typeface="Helvetica"/>
              </a:rPr>
              <a:t>Substituted Rule 2A(</a:t>
            </a:r>
            <a:r>
              <a:rPr lang="en-US" sz="2400" dirty="0" err="1">
                <a:ea typeface="Times New Roman"/>
                <a:cs typeface="Helvetica"/>
              </a:rPr>
              <a:t>i</a:t>
            </a:r>
            <a:r>
              <a:rPr lang="en-US" sz="2400" dirty="0">
                <a:ea typeface="Times New Roman"/>
                <a:cs typeface="Helvetica"/>
              </a:rPr>
              <a:t>) of Service Tax (Determination of Value) Amendment Rules, 2012, inter alia, provides the rules to value service portion in the execution of a works contract. </a:t>
            </a:r>
            <a:r>
              <a:rPr lang="en-US" sz="2400" b="1" dirty="0">
                <a:solidFill>
                  <a:srgbClr val="88A81D"/>
                </a:solidFill>
                <a:ea typeface="Times New Roman"/>
                <a:cs typeface="Helvetica"/>
              </a:rPr>
              <a:t>The process will be carried out as under:</a:t>
            </a:r>
            <a:r>
              <a:rPr lang="en-US" sz="2400" dirty="0">
                <a:ea typeface="Times New Roman"/>
                <a:cs typeface="Helvetica"/>
              </a:rPr>
              <a:t> </a:t>
            </a:r>
            <a:endParaRPr lang="en-US" sz="2400" dirty="0">
              <a:ea typeface="Times New Roman"/>
              <a:cs typeface="Times New Roman"/>
            </a:endParaRPr>
          </a:p>
          <a:p>
            <a:pPr algn="just">
              <a:spcAft>
                <a:spcPts val="500"/>
              </a:spcAft>
            </a:pPr>
            <a:r>
              <a:rPr lang="en-US" sz="2400" dirty="0">
                <a:ea typeface="Times New Roman"/>
                <a:cs typeface="Helvetica"/>
              </a:rPr>
              <a:t> </a:t>
            </a:r>
            <a:endParaRPr lang="en-US" sz="2400" dirty="0">
              <a:ea typeface="Times New Roman"/>
              <a:cs typeface="Times New Roman"/>
            </a:endParaRPr>
          </a:p>
          <a:p>
            <a:pPr algn="just"/>
            <a:r>
              <a:rPr lang="en-US" sz="2400" b="1" u="sng" dirty="0">
                <a:ea typeface="Times New Roman"/>
                <a:cs typeface="Helvetica"/>
              </a:rPr>
              <a:t>1. Pay service tax on Value of services after deducting value of goods from the gross value.</a:t>
            </a:r>
            <a:endParaRPr lang="en-US" sz="2400" dirty="0">
              <a:ea typeface="Times New Roman"/>
              <a:cs typeface="Times New Roman"/>
            </a:endParaRPr>
          </a:p>
          <a:p>
            <a:pPr algn="just"/>
            <a:r>
              <a:rPr lang="en-US" sz="2400" dirty="0">
                <a:ea typeface="Times New Roman"/>
                <a:cs typeface="Helvetica"/>
              </a:rPr>
              <a:t> </a:t>
            </a:r>
            <a:endParaRPr lang="en-US" sz="2400" dirty="0">
              <a:ea typeface="Times New Roman"/>
              <a:cs typeface="Times New Roman"/>
            </a:endParaRPr>
          </a:p>
          <a:p>
            <a:r>
              <a:rPr lang="en-US" sz="2400" b="1" dirty="0">
                <a:solidFill>
                  <a:srgbClr val="88A81D"/>
                </a:solidFill>
                <a:ea typeface="Times New Roman"/>
                <a:cs typeface="Helvetica"/>
              </a:rPr>
              <a:t>Value of service portion = gross amount charged</a:t>
            </a:r>
            <a:r>
              <a:rPr lang="en-US" sz="2400" dirty="0">
                <a:solidFill>
                  <a:srgbClr val="88A81D"/>
                </a:solidFill>
                <a:ea typeface="Times New Roman"/>
                <a:cs typeface="Helvetica"/>
              </a:rPr>
              <a:t> </a:t>
            </a:r>
            <a:r>
              <a:rPr lang="en-US" sz="2400" dirty="0">
                <a:ea typeface="Times New Roman"/>
                <a:cs typeface="Helvetica"/>
              </a:rPr>
              <a:t>for the works contract </a:t>
            </a:r>
            <a:r>
              <a:rPr lang="en-US" sz="2400" b="1" dirty="0">
                <a:solidFill>
                  <a:srgbClr val="88A81D"/>
                </a:solidFill>
                <a:ea typeface="Times New Roman"/>
                <a:cs typeface="Helvetica"/>
              </a:rPr>
              <a:t>less</a:t>
            </a:r>
            <a:r>
              <a:rPr lang="en-US" sz="2400" dirty="0">
                <a:solidFill>
                  <a:srgbClr val="943634"/>
                </a:solidFill>
                <a:ea typeface="Times New Roman"/>
                <a:cs typeface="Helvetica"/>
              </a:rPr>
              <a:t> </a:t>
            </a:r>
            <a:r>
              <a:rPr lang="en-US" sz="2400" dirty="0">
                <a:ea typeface="Times New Roman"/>
                <a:cs typeface="Helvetica"/>
              </a:rPr>
              <a:t>the </a:t>
            </a:r>
            <a:r>
              <a:rPr lang="en-US" sz="2400" b="1" dirty="0">
                <a:solidFill>
                  <a:srgbClr val="88A81D"/>
                </a:solidFill>
                <a:ea typeface="Times New Roman"/>
                <a:cs typeface="Helvetica"/>
              </a:rPr>
              <a:t>value of property in goods transferred</a:t>
            </a:r>
            <a:endParaRPr lang="en-US" sz="2400" dirty="0">
              <a:solidFill>
                <a:srgbClr val="88A81D"/>
              </a:solidFill>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693236925"/>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111</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2436564"/>
          </a:xfrm>
          <a:prstGeom prst="rect">
            <a:avLst/>
          </a:prstGeom>
          <a:noFill/>
        </p:spPr>
        <p:txBody>
          <a:bodyPr wrap="square" rtlCol="0">
            <a:spAutoFit/>
          </a:bodyPr>
          <a:lstStyle/>
          <a:p>
            <a:pPr marL="342900" marR="0" lvl="0" indent="-342900" algn="just">
              <a:spcBef>
                <a:spcPts val="0"/>
              </a:spcBef>
              <a:spcAft>
                <a:spcPts val="1000"/>
              </a:spcAft>
              <a:buSzPts val="1000"/>
              <a:buFont typeface="Symbol"/>
              <a:buChar char=""/>
              <a:tabLst>
                <a:tab pos="457200" algn="l"/>
              </a:tabLst>
            </a:pPr>
            <a:r>
              <a:rPr lang="en-US" sz="2400" b="1" dirty="0">
                <a:solidFill>
                  <a:srgbClr val="88A81D"/>
                </a:solidFill>
                <a:ea typeface="Times New Roman"/>
                <a:cs typeface="Helvetica"/>
              </a:rPr>
              <a:t>If VAT has been paid on ACTUAL value of transfer of property in goods</a:t>
            </a:r>
            <a:r>
              <a:rPr lang="en-US" sz="2400" dirty="0">
                <a:solidFill>
                  <a:srgbClr val="88A81D"/>
                </a:solidFill>
                <a:ea typeface="Times New Roman"/>
                <a:cs typeface="Helvetica"/>
              </a:rPr>
              <a:t>- </a:t>
            </a:r>
            <a:r>
              <a:rPr lang="en-US" sz="2400" dirty="0">
                <a:ea typeface="Times New Roman"/>
                <a:cs typeface="Helvetica"/>
              </a:rPr>
              <a:t>this value will be considered while calculating the value of Works Contract.</a:t>
            </a:r>
            <a:endParaRPr lang="en-US" sz="2400" dirty="0">
              <a:ea typeface="Times New Roman"/>
              <a:cs typeface="Times New Roman"/>
            </a:endParaRPr>
          </a:p>
          <a:p>
            <a:pPr marL="342900" marR="0" lvl="0" indent="-342900" algn="just">
              <a:spcBef>
                <a:spcPts val="0"/>
              </a:spcBef>
              <a:spcAft>
                <a:spcPts val="1000"/>
              </a:spcAft>
              <a:buSzPts val="1000"/>
              <a:buFont typeface="Symbol"/>
              <a:buChar char=""/>
              <a:tabLst>
                <a:tab pos="457200" algn="l"/>
              </a:tabLst>
            </a:pPr>
            <a:r>
              <a:rPr lang="en-US" sz="2400" b="1" dirty="0">
                <a:solidFill>
                  <a:srgbClr val="88A81D"/>
                </a:solidFill>
                <a:ea typeface="Times New Roman"/>
                <a:cs typeface="Helvetica"/>
              </a:rPr>
              <a:t>If VAT is not paid on the ACTUAL value, the </a:t>
            </a:r>
            <a:r>
              <a:rPr lang="en-US" sz="2400" b="1" dirty="0" err="1">
                <a:solidFill>
                  <a:srgbClr val="88A81D"/>
                </a:solidFill>
                <a:ea typeface="Times New Roman"/>
                <a:cs typeface="Helvetica"/>
              </a:rPr>
              <a:t>assessee</a:t>
            </a:r>
            <a:r>
              <a:rPr lang="en-US" sz="2400" b="1" dirty="0">
                <a:solidFill>
                  <a:srgbClr val="88A81D"/>
                </a:solidFill>
                <a:ea typeface="Times New Roman"/>
                <a:cs typeface="Helvetica"/>
              </a:rPr>
              <a:t> will calculate the same for the purpose of service tax</a:t>
            </a:r>
            <a:r>
              <a:rPr lang="en-US" sz="2400" dirty="0">
                <a:solidFill>
                  <a:srgbClr val="88A81D"/>
                </a:solidFill>
                <a:ea typeface="Times New Roman"/>
                <a:cs typeface="Helvetica"/>
              </a:rPr>
              <a:t> </a:t>
            </a:r>
            <a:r>
              <a:rPr lang="en-US" sz="2400" dirty="0">
                <a:ea typeface="Times New Roman"/>
                <a:cs typeface="Helvetica"/>
              </a:rPr>
              <a:t>and it will be deductible from the gross value.</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1289154089"/>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112</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3046988"/>
          </a:xfrm>
          <a:prstGeom prst="rect">
            <a:avLst/>
          </a:prstGeom>
          <a:noFill/>
        </p:spPr>
        <p:txBody>
          <a:bodyPr wrap="square" rtlCol="0">
            <a:spAutoFit/>
          </a:bodyPr>
          <a:lstStyle/>
          <a:p>
            <a:pPr algn="just"/>
            <a:r>
              <a:rPr lang="en-US" sz="2400" b="1" u="sng" dirty="0">
                <a:ea typeface="Times New Roman"/>
                <a:cs typeface="Helvetica"/>
              </a:rPr>
              <a:t>Note:</a:t>
            </a:r>
            <a:endParaRPr lang="en-US" sz="2400" dirty="0">
              <a:ea typeface="Times New Roman"/>
              <a:cs typeface="Times New Roman"/>
            </a:endParaRPr>
          </a:p>
          <a:p>
            <a:pPr algn="just"/>
            <a:r>
              <a:rPr lang="en-US" sz="2400" dirty="0">
                <a:ea typeface="Times New Roman"/>
                <a:cs typeface="Helvetica"/>
              </a:rPr>
              <a:t>(a)</a:t>
            </a:r>
            <a:r>
              <a:rPr lang="en-US" sz="2400" b="1" dirty="0">
                <a:ea typeface="Times New Roman"/>
                <a:cs typeface="Helvetica"/>
              </a:rPr>
              <a:t> </a:t>
            </a:r>
            <a:r>
              <a:rPr lang="en-US" sz="2400" b="1" dirty="0">
                <a:solidFill>
                  <a:srgbClr val="88A81D"/>
                </a:solidFill>
                <a:ea typeface="Times New Roman"/>
                <a:cs typeface="Helvetica"/>
              </a:rPr>
              <a:t>Gross amount charged for the works contract shall not include</a:t>
            </a:r>
            <a:r>
              <a:rPr lang="en-US" sz="2400" dirty="0">
                <a:solidFill>
                  <a:srgbClr val="943634"/>
                </a:solidFill>
                <a:ea typeface="Times New Roman"/>
                <a:cs typeface="Helvetica"/>
              </a:rPr>
              <a:t> </a:t>
            </a:r>
            <a:r>
              <a:rPr lang="en-US" sz="2400" dirty="0">
                <a:ea typeface="Times New Roman"/>
                <a:cs typeface="Helvetica"/>
              </a:rPr>
              <a:t>value added tax or sales tax, as the case may be, paid or payable, if any, on transfer of property in goods involved in the execution of the said works contract;</a:t>
            </a:r>
            <a:endParaRPr lang="en-US" sz="2400" dirty="0">
              <a:ea typeface="Times New Roman"/>
              <a:cs typeface="Times New Roman"/>
            </a:endParaRPr>
          </a:p>
          <a:p>
            <a:pPr algn="just"/>
            <a:r>
              <a:rPr lang="en-US" sz="2400" dirty="0">
                <a:ea typeface="Times New Roman"/>
                <a:cs typeface="Helvetica"/>
              </a:rPr>
              <a:t> </a:t>
            </a:r>
            <a:endParaRPr lang="en-US" sz="2400" dirty="0">
              <a:ea typeface="Times New Roman"/>
              <a:cs typeface="Times New Roman"/>
            </a:endParaRPr>
          </a:p>
          <a:p>
            <a:pPr algn="just"/>
            <a:r>
              <a:rPr lang="en-US" sz="2400" dirty="0">
                <a:ea typeface="Times New Roman"/>
                <a:cs typeface="Helvetica"/>
              </a:rPr>
              <a:t>(b)</a:t>
            </a:r>
            <a:r>
              <a:rPr lang="en-US" sz="2400" b="1" dirty="0">
                <a:solidFill>
                  <a:srgbClr val="943634"/>
                </a:solidFill>
                <a:ea typeface="Times New Roman"/>
                <a:cs typeface="Helvetica"/>
              </a:rPr>
              <a:t> </a:t>
            </a:r>
            <a:r>
              <a:rPr lang="en-US" sz="2400" b="1" dirty="0">
                <a:solidFill>
                  <a:srgbClr val="88A81D"/>
                </a:solidFill>
                <a:ea typeface="Times New Roman"/>
                <a:cs typeface="Helvetica"/>
              </a:rPr>
              <a:t>Value of works contract service shall include -</a:t>
            </a:r>
            <a:endParaRPr lang="en-US" sz="2400" dirty="0">
              <a:solidFill>
                <a:srgbClr val="88A81D"/>
              </a:solidFill>
              <a:ea typeface="Times New Roman"/>
              <a:cs typeface="Times New Roman"/>
            </a:endParaRPr>
          </a:p>
          <a:p>
            <a:pPr algn="just"/>
            <a:r>
              <a:rPr lang="en-US" sz="2400" dirty="0">
                <a:ea typeface="Times New Roman"/>
                <a:cs typeface="Helvetica"/>
              </a:rPr>
              <a:t>(</a:t>
            </a:r>
            <a:r>
              <a:rPr lang="en-US" sz="2400" dirty="0" err="1">
                <a:ea typeface="Times New Roman"/>
                <a:cs typeface="Helvetica"/>
              </a:rPr>
              <a:t>i</a:t>
            </a:r>
            <a:r>
              <a:rPr lang="en-US" sz="2400" dirty="0">
                <a:ea typeface="Times New Roman"/>
                <a:cs typeface="Helvetica"/>
              </a:rPr>
              <a:t>) </a:t>
            </a:r>
            <a:r>
              <a:rPr lang="en-US" sz="2400" dirty="0" err="1">
                <a:ea typeface="Times New Roman"/>
                <a:cs typeface="Helvetica"/>
              </a:rPr>
              <a:t>Labour</a:t>
            </a:r>
            <a:r>
              <a:rPr lang="en-US" sz="2400" dirty="0">
                <a:ea typeface="Times New Roman"/>
                <a:cs typeface="Helvetica"/>
              </a:rPr>
              <a:t> charges for execution of the works;</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556695062"/>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113</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712304" y="2091392"/>
            <a:ext cx="8077200" cy="2308324"/>
          </a:xfrm>
          <a:prstGeom prst="rect">
            <a:avLst/>
          </a:prstGeom>
          <a:noFill/>
        </p:spPr>
        <p:txBody>
          <a:bodyPr wrap="square" rtlCol="0">
            <a:spAutoFit/>
          </a:bodyPr>
          <a:lstStyle/>
          <a:p>
            <a:pPr algn="just"/>
            <a:r>
              <a:rPr lang="en-US" sz="2400" dirty="0">
                <a:ea typeface="Times New Roman"/>
                <a:cs typeface="Helvetica"/>
              </a:rPr>
              <a:t>(ii) Amount paid to a sub-contractor for </a:t>
            </a:r>
            <a:r>
              <a:rPr lang="en-US" sz="2400" dirty="0" err="1">
                <a:ea typeface="Times New Roman"/>
                <a:cs typeface="Helvetica"/>
              </a:rPr>
              <a:t>labour</a:t>
            </a:r>
            <a:r>
              <a:rPr lang="en-US" sz="2400" dirty="0">
                <a:ea typeface="Times New Roman"/>
                <a:cs typeface="Helvetica"/>
              </a:rPr>
              <a:t> and services;</a:t>
            </a:r>
            <a:endParaRPr lang="en-US" sz="2400" dirty="0">
              <a:ea typeface="Times New Roman"/>
              <a:cs typeface="Times New Roman"/>
            </a:endParaRPr>
          </a:p>
          <a:p>
            <a:pPr algn="just"/>
            <a:r>
              <a:rPr lang="en-US" sz="2400" dirty="0">
                <a:ea typeface="Times New Roman"/>
                <a:cs typeface="Helvetica"/>
              </a:rPr>
              <a:t>(iii) Charges for planning, designing and architect’s fees;</a:t>
            </a:r>
            <a:endParaRPr lang="en-US" sz="2400" dirty="0">
              <a:ea typeface="Times New Roman"/>
              <a:cs typeface="Times New Roman"/>
            </a:endParaRPr>
          </a:p>
          <a:p>
            <a:pPr algn="just"/>
            <a:r>
              <a:rPr lang="en-US" sz="2400" dirty="0">
                <a:ea typeface="Times New Roman"/>
                <a:cs typeface="Helvetica"/>
              </a:rPr>
              <a:t>(iv) Charges for obtaining on hire or otherwise, machinery and tools used for the execution of the works Contract;</a:t>
            </a:r>
            <a:endParaRPr lang="en-US" sz="2400" dirty="0">
              <a:ea typeface="Times New Roman"/>
              <a:cs typeface="Times New Roman"/>
            </a:endParaRPr>
          </a:p>
          <a:p>
            <a:pPr algn="just"/>
            <a:r>
              <a:rPr lang="en-US" sz="2400" dirty="0">
                <a:ea typeface="Times New Roman"/>
                <a:cs typeface="Helvetica"/>
              </a:rPr>
              <a:t>(v) Cost of consumables such as water, electricity, fuel used in the execution of the works contract;</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1615820810"/>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114</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2308324"/>
          </a:xfrm>
          <a:prstGeom prst="rect">
            <a:avLst/>
          </a:prstGeom>
          <a:noFill/>
        </p:spPr>
        <p:txBody>
          <a:bodyPr wrap="square" rtlCol="0">
            <a:spAutoFit/>
          </a:bodyPr>
          <a:lstStyle/>
          <a:p>
            <a:pPr algn="just"/>
            <a:r>
              <a:rPr lang="en-US" sz="2400" dirty="0">
                <a:ea typeface="Times New Roman"/>
                <a:cs typeface="Helvetica"/>
              </a:rPr>
              <a:t>(vi) Cost of establishment of the contractor relatable to supply of </a:t>
            </a:r>
            <a:r>
              <a:rPr lang="en-US" sz="2400" dirty="0" err="1">
                <a:ea typeface="Times New Roman"/>
                <a:cs typeface="Helvetica"/>
              </a:rPr>
              <a:t>labour</a:t>
            </a:r>
            <a:r>
              <a:rPr lang="en-US" sz="2400" dirty="0">
                <a:ea typeface="Times New Roman"/>
                <a:cs typeface="Helvetica"/>
              </a:rPr>
              <a:t> and services;</a:t>
            </a:r>
            <a:endParaRPr lang="en-US" sz="2400" dirty="0">
              <a:ea typeface="Times New Roman"/>
              <a:cs typeface="Times New Roman"/>
            </a:endParaRPr>
          </a:p>
          <a:p>
            <a:pPr algn="just"/>
            <a:r>
              <a:rPr lang="en-US" sz="2400" dirty="0">
                <a:ea typeface="Times New Roman"/>
                <a:cs typeface="Helvetica"/>
              </a:rPr>
              <a:t>(vii) Other similar expenses relatable to supply of </a:t>
            </a:r>
            <a:r>
              <a:rPr lang="en-US" sz="2400" dirty="0" err="1">
                <a:ea typeface="Times New Roman"/>
                <a:cs typeface="Helvetica"/>
              </a:rPr>
              <a:t>labour</a:t>
            </a:r>
            <a:r>
              <a:rPr lang="en-US" sz="2400" dirty="0">
                <a:ea typeface="Times New Roman"/>
                <a:cs typeface="Helvetica"/>
              </a:rPr>
              <a:t> and services; and</a:t>
            </a:r>
            <a:endParaRPr lang="en-US" sz="2400" dirty="0">
              <a:ea typeface="Times New Roman"/>
              <a:cs typeface="Times New Roman"/>
            </a:endParaRPr>
          </a:p>
          <a:p>
            <a:pPr algn="just"/>
            <a:r>
              <a:rPr lang="en-US" sz="2400" dirty="0">
                <a:ea typeface="Times New Roman"/>
                <a:cs typeface="Helvetica"/>
              </a:rPr>
              <a:t>(viii) Profit earned by the service provider relatable to supply of </a:t>
            </a:r>
            <a:r>
              <a:rPr lang="en-US" sz="2400" dirty="0" err="1">
                <a:ea typeface="Times New Roman"/>
                <a:cs typeface="Helvetica"/>
              </a:rPr>
              <a:t>labour</a:t>
            </a:r>
            <a:r>
              <a:rPr lang="en-US" sz="2400" dirty="0">
                <a:ea typeface="Times New Roman"/>
                <a:cs typeface="Helvetica"/>
              </a:rPr>
              <a:t> and services;</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493377252"/>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115</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09600" y="2209800"/>
            <a:ext cx="8077200" cy="3046988"/>
          </a:xfrm>
          <a:prstGeom prst="rect">
            <a:avLst/>
          </a:prstGeom>
          <a:noFill/>
        </p:spPr>
        <p:txBody>
          <a:bodyPr wrap="square" rtlCol="0">
            <a:spAutoFit/>
          </a:bodyPr>
          <a:lstStyle/>
          <a:p>
            <a:pPr algn="just"/>
            <a:r>
              <a:rPr lang="en-US" sz="2400" dirty="0">
                <a:ea typeface="Times New Roman"/>
                <a:cs typeface="Helvetica"/>
              </a:rPr>
              <a:t>(c) Where </a:t>
            </a:r>
            <a:r>
              <a:rPr lang="en-US" sz="2400" b="1" dirty="0">
                <a:solidFill>
                  <a:srgbClr val="88A81D"/>
                </a:solidFill>
                <a:ea typeface="Times New Roman"/>
                <a:cs typeface="Helvetica"/>
              </a:rPr>
              <a:t>value added tax</a:t>
            </a:r>
            <a:r>
              <a:rPr lang="en-US" sz="2400" dirty="0">
                <a:solidFill>
                  <a:srgbClr val="88A81D"/>
                </a:solidFill>
                <a:ea typeface="Times New Roman"/>
                <a:cs typeface="Helvetica"/>
              </a:rPr>
              <a:t> </a:t>
            </a:r>
            <a:r>
              <a:rPr lang="en-US" sz="2400" dirty="0">
                <a:ea typeface="Times New Roman"/>
                <a:cs typeface="Helvetica"/>
              </a:rPr>
              <a:t>or </a:t>
            </a:r>
            <a:r>
              <a:rPr lang="en-US" sz="2400" b="1" dirty="0">
                <a:solidFill>
                  <a:srgbClr val="88A81D"/>
                </a:solidFill>
                <a:ea typeface="Times New Roman"/>
                <a:cs typeface="Helvetica"/>
              </a:rPr>
              <a:t>sales tax</a:t>
            </a:r>
            <a:r>
              <a:rPr lang="en-US" sz="2400" dirty="0">
                <a:solidFill>
                  <a:srgbClr val="88A81D"/>
                </a:solidFill>
                <a:ea typeface="Times New Roman"/>
                <a:cs typeface="Helvetica"/>
              </a:rPr>
              <a:t> </a:t>
            </a:r>
            <a:r>
              <a:rPr lang="en-US" sz="2400" dirty="0">
                <a:ea typeface="Times New Roman"/>
                <a:cs typeface="Helvetica"/>
              </a:rPr>
              <a:t>has been </a:t>
            </a:r>
            <a:r>
              <a:rPr lang="en-US" sz="2400" b="1" dirty="0">
                <a:solidFill>
                  <a:srgbClr val="88A81D"/>
                </a:solidFill>
                <a:ea typeface="Times New Roman"/>
                <a:cs typeface="Helvetica"/>
              </a:rPr>
              <a:t>paid or payable</a:t>
            </a:r>
            <a:r>
              <a:rPr lang="en-US" sz="2400" dirty="0">
                <a:ea typeface="Times New Roman"/>
                <a:cs typeface="Helvetica"/>
              </a:rPr>
              <a:t> on the </a:t>
            </a:r>
            <a:r>
              <a:rPr lang="en-US" sz="2400" b="1" dirty="0">
                <a:solidFill>
                  <a:srgbClr val="88A81D"/>
                </a:solidFill>
                <a:ea typeface="Times New Roman"/>
                <a:cs typeface="Helvetica"/>
              </a:rPr>
              <a:t>actual value of property</a:t>
            </a:r>
            <a:r>
              <a:rPr lang="en-US" sz="2400" dirty="0">
                <a:solidFill>
                  <a:srgbClr val="88A81D"/>
                </a:solidFill>
                <a:ea typeface="Times New Roman"/>
                <a:cs typeface="Helvetica"/>
              </a:rPr>
              <a:t> </a:t>
            </a:r>
            <a:r>
              <a:rPr lang="en-US" sz="2400" dirty="0">
                <a:ea typeface="Times New Roman"/>
                <a:cs typeface="Helvetica"/>
              </a:rPr>
              <a:t>in goods transferred in the execution of the works contract, then, such value adopted for the purposes of payment of value added tax or sales tax, shall be taken as the </a:t>
            </a:r>
            <a:r>
              <a:rPr lang="en-US" sz="2400" b="1" dirty="0">
                <a:solidFill>
                  <a:srgbClr val="88A81D"/>
                </a:solidFill>
                <a:ea typeface="Times New Roman"/>
                <a:cs typeface="Helvetica"/>
              </a:rPr>
              <a:t>value of property in goods transferred</a:t>
            </a:r>
            <a:r>
              <a:rPr lang="en-US" sz="2400" dirty="0">
                <a:solidFill>
                  <a:srgbClr val="88A81D"/>
                </a:solidFill>
                <a:ea typeface="Times New Roman"/>
                <a:cs typeface="Helvetica"/>
              </a:rPr>
              <a:t> </a:t>
            </a:r>
            <a:r>
              <a:rPr lang="en-US" sz="2400" dirty="0">
                <a:ea typeface="Times New Roman"/>
                <a:cs typeface="Helvetica"/>
              </a:rPr>
              <a:t>in the execution of the said works contract for determination of the value of service portion in the execution of works contract under this clause.</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2863439224"/>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116</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286000"/>
            <a:ext cx="8077200" cy="1443985"/>
          </a:xfrm>
          <a:prstGeom prst="rect">
            <a:avLst/>
          </a:prstGeom>
          <a:noFill/>
        </p:spPr>
        <p:txBody>
          <a:bodyPr wrap="square" rtlCol="0">
            <a:spAutoFit/>
          </a:bodyPr>
          <a:lstStyle/>
          <a:p>
            <a:pPr algn="just"/>
            <a:r>
              <a:rPr lang="en-US" sz="2400" b="1" u="sng" dirty="0">
                <a:ea typeface="Times New Roman"/>
                <a:cs typeface="Helvetica"/>
              </a:rPr>
              <a:t>2. Pay service tax at composite rate</a:t>
            </a:r>
            <a:endParaRPr lang="en-US" sz="2400" dirty="0">
              <a:ea typeface="Times New Roman"/>
              <a:cs typeface="Times New Roman"/>
            </a:endParaRPr>
          </a:p>
          <a:p>
            <a:pPr algn="just"/>
            <a:r>
              <a:rPr lang="en-US" sz="2400" dirty="0">
                <a:ea typeface="Times New Roman"/>
                <a:cs typeface="Helvetica"/>
              </a:rPr>
              <a:t>Where the value has not been determined under clause (</a:t>
            </a:r>
            <a:r>
              <a:rPr lang="en-US" sz="2400" dirty="0" err="1">
                <a:ea typeface="Times New Roman"/>
                <a:cs typeface="Helvetica"/>
              </a:rPr>
              <a:t>i</a:t>
            </a:r>
            <a:r>
              <a:rPr lang="en-US" sz="2400" dirty="0">
                <a:ea typeface="Times New Roman"/>
                <a:cs typeface="Helvetica"/>
              </a:rPr>
              <a:t>), then the value shall be computed as under:</a:t>
            </a:r>
            <a:endParaRPr lang="en-US" sz="2400" dirty="0">
              <a:ea typeface="Times New Roman"/>
              <a:cs typeface="Times New Roman"/>
            </a:endParaRPr>
          </a:p>
          <a:p>
            <a:pPr algn="just">
              <a:lnSpc>
                <a:spcPts val="1920"/>
              </a:lnSpc>
            </a:pPr>
            <a:r>
              <a:rPr lang="en-US" sz="2800" b="1" dirty="0">
                <a:ea typeface="Times New Roman"/>
                <a:cs typeface="Helvetica"/>
              </a:rPr>
              <a:t> </a:t>
            </a:r>
            <a:endParaRPr lang="en-US" sz="20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graphicFrame>
        <p:nvGraphicFramePr>
          <p:cNvPr id="2" name="Table 1"/>
          <p:cNvGraphicFramePr>
            <a:graphicFrameLocks noGrp="1"/>
          </p:cNvGraphicFramePr>
          <p:nvPr>
            <p:extLst>
              <p:ext uri="{D42A27DB-BD31-4B8C-83A1-F6EECF244321}">
                <p14:modId xmlns:p14="http://schemas.microsoft.com/office/powerpoint/2010/main" val="286879479"/>
              </p:ext>
            </p:extLst>
          </p:nvPr>
        </p:nvGraphicFramePr>
        <p:xfrm>
          <a:off x="838200" y="3581400"/>
          <a:ext cx="7848599" cy="2413000"/>
        </p:xfrm>
        <a:graphic>
          <a:graphicData uri="http://schemas.openxmlformats.org/drawingml/2006/table">
            <a:tbl>
              <a:tblPr firstRow="1" firstCol="1" bandRow="1"/>
              <a:tblGrid>
                <a:gridCol w="752403"/>
                <a:gridCol w="3835781"/>
                <a:gridCol w="3260415"/>
              </a:tblGrid>
              <a:tr h="0">
                <a:tc>
                  <a:txBody>
                    <a:bodyPr/>
                    <a:lstStyle/>
                    <a:p>
                      <a:pPr marL="0" marR="0" algn="ctr">
                        <a:lnSpc>
                          <a:spcPts val="1920"/>
                        </a:lnSpc>
                        <a:spcBef>
                          <a:spcPts val="0"/>
                        </a:spcBef>
                        <a:spcAft>
                          <a:spcPts val="0"/>
                        </a:spcAft>
                      </a:pPr>
                      <a:r>
                        <a:rPr lang="en-US" sz="2000" b="1" dirty="0" err="1">
                          <a:solidFill>
                            <a:srgbClr val="FFFFFF"/>
                          </a:solidFill>
                          <a:effectLst/>
                          <a:latin typeface="Calibri"/>
                          <a:ea typeface="Times New Roman"/>
                          <a:cs typeface="Helvetica"/>
                        </a:rPr>
                        <a:t>S.No</a:t>
                      </a:r>
                      <a:r>
                        <a:rPr lang="en-US" sz="2000" b="1" dirty="0">
                          <a:solidFill>
                            <a:srgbClr val="FFFFFF"/>
                          </a:solidFill>
                          <a:effectLst/>
                          <a:latin typeface="Calibri"/>
                          <a:ea typeface="Times New Roman"/>
                          <a:cs typeface="Helvetica"/>
                        </a:rPr>
                        <a:t>.</a:t>
                      </a:r>
                      <a:endParaRPr lang="en-US" sz="2000" dirty="0">
                        <a:effectLst/>
                        <a:latin typeface="Calibri"/>
                        <a:ea typeface="Times New Roman"/>
                        <a:cs typeface="Times New Roman"/>
                      </a:endParaRPr>
                    </a:p>
                  </a:txBody>
                  <a:tcPr marL="68580" marR="68580" marT="0" marB="0">
                    <a:lnL w="12700" cap="flat" cmpd="sng" algn="ctr">
                      <a:solidFill>
                        <a:srgbClr val="CF7B79"/>
                      </a:solidFill>
                      <a:prstDash val="solid"/>
                      <a:round/>
                      <a:headEnd type="none" w="med" len="med"/>
                      <a:tailEnd type="none" w="med" len="med"/>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c>
                  <a:txBody>
                    <a:bodyPr/>
                    <a:lstStyle/>
                    <a:p>
                      <a:pPr marL="0" marR="0" algn="ctr">
                        <a:lnSpc>
                          <a:spcPts val="1920"/>
                        </a:lnSpc>
                        <a:spcBef>
                          <a:spcPts val="0"/>
                        </a:spcBef>
                        <a:spcAft>
                          <a:spcPts val="0"/>
                        </a:spcAft>
                      </a:pPr>
                      <a:r>
                        <a:rPr lang="en-US" sz="2000" b="1" dirty="0">
                          <a:solidFill>
                            <a:srgbClr val="FFFFFF"/>
                          </a:solidFill>
                          <a:effectLst/>
                          <a:latin typeface="Calibri"/>
                          <a:ea typeface="Times New Roman"/>
                          <a:cs typeface="Helvetica"/>
                        </a:rPr>
                        <a:t>Description</a:t>
                      </a:r>
                      <a:endParaRPr lang="en-US" sz="2000" dirty="0">
                        <a:effectLst/>
                        <a:latin typeface="Calibri"/>
                        <a:ea typeface="Times New Roman"/>
                        <a:cs typeface="Times New Roman"/>
                      </a:endParaRPr>
                    </a:p>
                  </a:txBody>
                  <a:tcPr marL="68580" marR="68580" marT="0" marB="0">
                    <a:lnL>
                      <a:noFill/>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c>
                  <a:txBody>
                    <a:bodyPr/>
                    <a:lstStyle/>
                    <a:p>
                      <a:pPr marL="0" marR="0" algn="ctr">
                        <a:lnSpc>
                          <a:spcPts val="1920"/>
                        </a:lnSpc>
                        <a:spcBef>
                          <a:spcPts val="0"/>
                        </a:spcBef>
                        <a:spcAft>
                          <a:spcPts val="0"/>
                        </a:spcAft>
                      </a:pPr>
                      <a:r>
                        <a:rPr lang="en-US" sz="2000" b="1" dirty="0">
                          <a:solidFill>
                            <a:srgbClr val="FFFFFF"/>
                          </a:solidFill>
                          <a:effectLst/>
                          <a:latin typeface="Calibri"/>
                          <a:ea typeface="Times New Roman"/>
                          <a:cs typeface="Helvetica"/>
                        </a:rPr>
                        <a:t>Taxable Value being % of the total amount charged</a:t>
                      </a:r>
                      <a:endParaRPr lang="en-US" sz="2000" dirty="0">
                        <a:effectLst/>
                        <a:latin typeface="Calibri"/>
                        <a:ea typeface="Times New Roman"/>
                        <a:cs typeface="Times New Roman"/>
                      </a:endParaRPr>
                    </a:p>
                  </a:txBody>
                  <a:tcPr marL="68580" marR="68580" marT="0" marB="0">
                    <a:lnL>
                      <a:noFill/>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r>
              <a:tr h="0">
                <a:tc>
                  <a:txBody>
                    <a:bodyPr/>
                    <a:lstStyle/>
                    <a:p>
                      <a:pPr marL="0" marR="0" algn="just">
                        <a:lnSpc>
                          <a:spcPts val="1920"/>
                        </a:lnSpc>
                        <a:spcBef>
                          <a:spcPts val="0"/>
                        </a:spcBef>
                        <a:spcAft>
                          <a:spcPts val="0"/>
                        </a:spcAft>
                      </a:pPr>
                      <a:r>
                        <a:rPr lang="en-US" sz="2000" b="1">
                          <a:effectLst/>
                          <a:latin typeface="Calibri"/>
                          <a:ea typeface="Times New Roman"/>
                          <a:cs typeface="Helvetica"/>
                        </a:rPr>
                        <a:t> </a:t>
                      </a:r>
                      <a:endParaRPr lang="en-US" sz="2000">
                        <a:effectLst/>
                        <a:latin typeface="Calibri"/>
                        <a:ea typeface="Times New Roman"/>
                        <a:cs typeface="Times New Roman"/>
                      </a:endParaRPr>
                    </a:p>
                  </a:txBody>
                  <a:tcPr marL="68580" marR="68580" marT="0" marB="0">
                    <a:lnL w="12700" cap="flat" cmpd="sng" algn="ctr">
                      <a:solidFill>
                        <a:srgbClr val="CF7B79"/>
                      </a:solidFill>
                      <a:prstDash val="solid"/>
                      <a:round/>
                      <a:headEnd type="none" w="med" len="med"/>
                      <a:tailEnd type="none" w="med" len="med"/>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c>
                  <a:txBody>
                    <a:bodyPr/>
                    <a:lstStyle/>
                    <a:p>
                      <a:pPr marL="0" marR="0" algn="just">
                        <a:lnSpc>
                          <a:spcPts val="1920"/>
                        </a:lnSpc>
                        <a:spcBef>
                          <a:spcPts val="0"/>
                        </a:spcBef>
                        <a:spcAft>
                          <a:spcPts val="0"/>
                        </a:spcAft>
                      </a:pPr>
                      <a:r>
                        <a:rPr lang="en-US" sz="2000" dirty="0">
                          <a:effectLst/>
                          <a:latin typeface="Calibri"/>
                          <a:ea typeface="Times New Roman"/>
                          <a:cs typeface="Helvetica"/>
                        </a:rPr>
                        <a:t> </a:t>
                      </a:r>
                      <a:endParaRPr lang="en-US" sz="2000" dirty="0">
                        <a:effectLst/>
                        <a:latin typeface="Calibri"/>
                        <a:ea typeface="Times New Roman"/>
                        <a:cs typeface="Times New Roman"/>
                      </a:endParaRPr>
                    </a:p>
                  </a:txBody>
                  <a:tcPr marL="68580" marR="68580" marT="0" marB="0">
                    <a:lnL>
                      <a:noFill/>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c>
                  <a:txBody>
                    <a:bodyPr/>
                    <a:lstStyle/>
                    <a:p>
                      <a:pPr marL="0" marR="0" algn="just">
                        <a:lnSpc>
                          <a:spcPts val="1920"/>
                        </a:lnSpc>
                        <a:spcBef>
                          <a:spcPts val="0"/>
                        </a:spcBef>
                        <a:spcAft>
                          <a:spcPts val="0"/>
                        </a:spcAft>
                      </a:pPr>
                      <a:r>
                        <a:rPr lang="en-US" sz="2000" dirty="0">
                          <a:effectLst/>
                          <a:latin typeface="Calibri"/>
                          <a:ea typeface="Times New Roman"/>
                          <a:cs typeface="Helvetica"/>
                        </a:rPr>
                        <a:t> </a:t>
                      </a:r>
                      <a:endParaRPr lang="en-US" sz="2000" dirty="0">
                        <a:effectLst/>
                        <a:latin typeface="Calibri"/>
                        <a:ea typeface="Times New Roman"/>
                        <a:cs typeface="Times New Roman"/>
                      </a:endParaRPr>
                    </a:p>
                  </a:txBody>
                  <a:tcPr marL="68580" marR="68580" marT="0" marB="0">
                    <a:lnL>
                      <a:noFill/>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r>
              <a:tr h="0">
                <a:tc>
                  <a:txBody>
                    <a:bodyPr/>
                    <a:lstStyle/>
                    <a:p>
                      <a:pPr marL="0" marR="0" algn="ctr">
                        <a:lnSpc>
                          <a:spcPts val="1920"/>
                        </a:lnSpc>
                        <a:spcBef>
                          <a:spcPts val="0"/>
                        </a:spcBef>
                        <a:spcAft>
                          <a:spcPts val="0"/>
                        </a:spcAft>
                      </a:pPr>
                      <a:r>
                        <a:rPr lang="en-US" sz="2000" b="1">
                          <a:effectLst/>
                          <a:latin typeface="Calibri"/>
                          <a:ea typeface="Times New Roman"/>
                          <a:cs typeface="Helvetica"/>
                        </a:rPr>
                        <a:t>1</a:t>
                      </a:r>
                      <a:endParaRPr lang="en-US" sz="2000">
                        <a:effectLst/>
                        <a:latin typeface="Calibri"/>
                        <a:ea typeface="Times New Roman"/>
                        <a:cs typeface="Times New Roman"/>
                      </a:endParaRPr>
                    </a:p>
                  </a:txBody>
                  <a:tcPr marL="68580" marR="68580" marT="0" marB="0">
                    <a:lnL w="12700" cap="flat" cmpd="sng" algn="ctr">
                      <a:solidFill>
                        <a:srgbClr val="CF7B79"/>
                      </a:solidFill>
                      <a:prstDash val="solid"/>
                      <a:round/>
                      <a:headEnd type="none" w="med" len="med"/>
                      <a:tailEnd type="none" w="med" len="med"/>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tcPr>
                </a:tc>
                <a:tc>
                  <a:txBody>
                    <a:bodyPr/>
                    <a:lstStyle/>
                    <a:p>
                      <a:pPr marL="0" marR="0" algn="just">
                        <a:lnSpc>
                          <a:spcPts val="1920"/>
                        </a:lnSpc>
                        <a:spcBef>
                          <a:spcPts val="0"/>
                        </a:spcBef>
                        <a:spcAft>
                          <a:spcPts val="0"/>
                        </a:spcAft>
                      </a:pPr>
                      <a:r>
                        <a:rPr lang="en-US" sz="2000" dirty="0">
                          <a:effectLst/>
                          <a:latin typeface="Calibri"/>
                          <a:ea typeface="Times New Roman"/>
                          <a:cs typeface="Helvetica"/>
                        </a:rPr>
                        <a:t>Original Work</a:t>
                      </a:r>
                      <a:endParaRPr lang="en-US" sz="2000" dirty="0">
                        <a:effectLst/>
                        <a:latin typeface="Calibri"/>
                        <a:ea typeface="Times New Roman"/>
                        <a:cs typeface="Times New Roman"/>
                      </a:endParaRPr>
                    </a:p>
                  </a:txBody>
                  <a:tcPr marL="68580" marR="68580" marT="0" marB="0">
                    <a:lnL>
                      <a:noFill/>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tcPr>
                </a:tc>
                <a:tc>
                  <a:txBody>
                    <a:bodyPr/>
                    <a:lstStyle/>
                    <a:p>
                      <a:pPr marL="0" marR="0" algn="ctr">
                        <a:lnSpc>
                          <a:spcPts val="1920"/>
                        </a:lnSpc>
                        <a:spcBef>
                          <a:spcPts val="0"/>
                        </a:spcBef>
                        <a:spcAft>
                          <a:spcPts val="0"/>
                        </a:spcAft>
                      </a:pPr>
                      <a:r>
                        <a:rPr lang="en-US" sz="2000" dirty="0">
                          <a:effectLst/>
                          <a:latin typeface="Calibri"/>
                          <a:ea typeface="Times New Roman"/>
                          <a:cs typeface="Helvetica"/>
                        </a:rPr>
                        <a:t>40% </a:t>
                      </a:r>
                      <a:endParaRPr lang="en-US" sz="2000" dirty="0">
                        <a:effectLst/>
                        <a:latin typeface="Calibri"/>
                        <a:ea typeface="Times New Roman"/>
                        <a:cs typeface="Times New Roman"/>
                      </a:endParaRPr>
                    </a:p>
                  </a:txBody>
                  <a:tcPr marL="68580" marR="68580" marT="0" marB="0">
                    <a:lnL>
                      <a:noFill/>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tcPr>
                </a:tc>
              </a:tr>
              <a:tr h="0">
                <a:tc>
                  <a:txBody>
                    <a:bodyPr/>
                    <a:lstStyle/>
                    <a:p>
                      <a:pPr marL="0" marR="0" algn="ctr">
                        <a:lnSpc>
                          <a:spcPts val="1920"/>
                        </a:lnSpc>
                        <a:spcBef>
                          <a:spcPts val="0"/>
                        </a:spcBef>
                        <a:spcAft>
                          <a:spcPts val="0"/>
                        </a:spcAft>
                      </a:pPr>
                      <a:r>
                        <a:rPr lang="en-US" sz="2000" b="1" dirty="0">
                          <a:effectLst/>
                          <a:latin typeface="Calibri"/>
                          <a:ea typeface="Times New Roman"/>
                          <a:cs typeface="Helvetica"/>
                        </a:rPr>
                        <a:t>2</a:t>
                      </a:r>
                      <a:endParaRPr lang="en-US" sz="2000" dirty="0">
                        <a:effectLst/>
                        <a:latin typeface="Calibri"/>
                        <a:ea typeface="Times New Roman"/>
                        <a:cs typeface="Times New Roman"/>
                      </a:endParaRPr>
                    </a:p>
                  </a:txBody>
                  <a:tcPr marL="68580" marR="68580" marT="0" marB="0">
                    <a:lnL w="12700" cap="flat" cmpd="sng" algn="ctr">
                      <a:solidFill>
                        <a:srgbClr val="CF7B79"/>
                      </a:solidFill>
                      <a:prstDash val="solid"/>
                      <a:round/>
                      <a:headEnd type="none" w="med" len="med"/>
                      <a:tailEnd type="none" w="med" len="med"/>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c>
                  <a:txBody>
                    <a:bodyPr/>
                    <a:lstStyle/>
                    <a:p>
                      <a:pPr marL="0" marR="274320" algn="just">
                        <a:lnSpc>
                          <a:spcPts val="1920"/>
                        </a:lnSpc>
                        <a:spcBef>
                          <a:spcPts val="0"/>
                        </a:spcBef>
                        <a:spcAft>
                          <a:spcPts val="0"/>
                        </a:spcAft>
                      </a:pPr>
                      <a:r>
                        <a:rPr lang="en-US" sz="2000" dirty="0">
                          <a:effectLst/>
                          <a:latin typeface="Calibri"/>
                          <a:ea typeface="Times New Roman"/>
                          <a:cs typeface="Helvetica"/>
                        </a:rPr>
                        <a:t>In case of original works contracts referred to in clause(h) of S.66E ( where the gross amount charged includes the value of land)</a:t>
                      </a:r>
                      <a:endParaRPr lang="en-US" sz="2000" dirty="0">
                        <a:effectLst/>
                        <a:latin typeface="Calibri"/>
                        <a:ea typeface="Times New Roman"/>
                        <a:cs typeface="Times New Roman"/>
                      </a:endParaRPr>
                    </a:p>
                  </a:txBody>
                  <a:tcPr marL="68580" marR="68580" marT="0" marB="0">
                    <a:lnL>
                      <a:noFill/>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c>
                  <a:txBody>
                    <a:bodyPr/>
                    <a:lstStyle/>
                    <a:p>
                      <a:pPr marL="0" marR="0" algn="ctr">
                        <a:lnSpc>
                          <a:spcPts val="1920"/>
                        </a:lnSpc>
                        <a:spcBef>
                          <a:spcPts val="0"/>
                        </a:spcBef>
                        <a:spcAft>
                          <a:spcPts val="0"/>
                        </a:spcAft>
                      </a:pPr>
                      <a:r>
                        <a:rPr lang="en-US" sz="2000" dirty="0">
                          <a:effectLst/>
                          <a:latin typeface="Calibri"/>
                          <a:ea typeface="Times New Roman"/>
                          <a:cs typeface="Helvetica"/>
                        </a:rPr>
                        <a:t> </a:t>
                      </a:r>
                      <a:endParaRPr lang="en-US" sz="2000" dirty="0">
                        <a:effectLst/>
                        <a:latin typeface="Calibri"/>
                        <a:ea typeface="Times New Roman"/>
                        <a:cs typeface="Times New Roman"/>
                      </a:endParaRPr>
                    </a:p>
                    <a:p>
                      <a:pPr marL="0" marR="0" algn="ctr">
                        <a:lnSpc>
                          <a:spcPts val="1920"/>
                        </a:lnSpc>
                        <a:spcBef>
                          <a:spcPts val="0"/>
                        </a:spcBef>
                        <a:spcAft>
                          <a:spcPts val="0"/>
                        </a:spcAft>
                      </a:pPr>
                      <a:r>
                        <a:rPr lang="en-US" sz="2000" dirty="0">
                          <a:effectLst/>
                          <a:latin typeface="Calibri"/>
                          <a:ea typeface="Times New Roman"/>
                          <a:cs typeface="Helvetica"/>
                        </a:rPr>
                        <a:t>25% </a:t>
                      </a:r>
                      <a:endParaRPr lang="en-US" sz="2000" dirty="0">
                        <a:effectLst/>
                        <a:latin typeface="Calibri"/>
                        <a:ea typeface="Times New Roman"/>
                        <a:cs typeface="Times New Roman"/>
                      </a:endParaRPr>
                    </a:p>
                  </a:txBody>
                  <a:tcPr marL="68580" marR="68580" marT="0" marB="0">
                    <a:lnL>
                      <a:noFill/>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r>
              <a:tr h="0">
                <a:tc>
                  <a:txBody>
                    <a:bodyPr/>
                    <a:lstStyle/>
                    <a:p>
                      <a:pPr marL="0" marR="0" algn="ctr">
                        <a:lnSpc>
                          <a:spcPts val="1920"/>
                        </a:lnSpc>
                        <a:spcBef>
                          <a:spcPts val="0"/>
                        </a:spcBef>
                        <a:spcAft>
                          <a:spcPts val="0"/>
                        </a:spcAft>
                      </a:pPr>
                      <a:r>
                        <a:rPr lang="en-US" sz="2000" b="1">
                          <a:effectLst/>
                          <a:latin typeface="Calibri"/>
                          <a:ea typeface="Times New Roman"/>
                          <a:cs typeface="Helvetica"/>
                        </a:rPr>
                        <a:t>3</a:t>
                      </a:r>
                      <a:endParaRPr lang="en-US" sz="2000">
                        <a:effectLst/>
                        <a:latin typeface="Calibri"/>
                        <a:ea typeface="Times New Roman"/>
                        <a:cs typeface="Times New Roman"/>
                      </a:endParaRPr>
                    </a:p>
                  </a:txBody>
                  <a:tcPr marL="68580" marR="68580" marT="0" marB="0">
                    <a:lnL w="12700" cap="flat" cmpd="sng" algn="ctr">
                      <a:solidFill>
                        <a:srgbClr val="CF7B79"/>
                      </a:solidFill>
                      <a:prstDash val="solid"/>
                      <a:round/>
                      <a:headEnd type="none" w="med" len="med"/>
                      <a:tailEnd type="none" w="med" len="med"/>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tcPr>
                </a:tc>
                <a:tc>
                  <a:txBody>
                    <a:bodyPr/>
                    <a:lstStyle/>
                    <a:p>
                      <a:pPr marL="0" marR="0" algn="just">
                        <a:lnSpc>
                          <a:spcPts val="1920"/>
                        </a:lnSpc>
                        <a:spcBef>
                          <a:spcPts val="0"/>
                        </a:spcBef>
                        <a:spcAft>
                          <a:spcPts val="0"/>
                        </a:spcAft>
                      </a:pPr>
                      <a:r>
                        <a:rPr lang="en-US" sz="2000">
                          <a:effectLst/>
                          <a:latin typeface="Calibri"/>
                          <a:ea typeface="Times New Roman"/>
                          <a:cs typeface="Helvetica"/>
                        </a:rPr>
                        <a:t>All other work contract</a:t>
                      </a:r>
                      <a:endParaRPr lang="en-US" sz="2000">
                        <a:effectLst/>
                        <a:latin typeface="Calibri"/>
                        <a:ea typeface="Times New Roman"/>
                        <a:cs typeface="Times New Roman"/>
                      </a:endParaRPr>
                    </a:p>
                  </a:txBody>
                  <a:tcPr marL="68580" marR="68580" marT="0" marB="0">
                    <a:lnL>
                      <a:noFill/>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tcPr>
                </a:tc>
                <a:tc>
                  <a:txBody>
                    <a:bodyPr/>
                    <a:lstStyle/>
                    <a:p>
                      <a:pPr marL="0" marR="0" algn="ctr">
                        <a:lnSpc>
                          <a:spcPts val="1920"/>
                        </a:lnSpc>
                        <a:spcBef>
                          <a:spcPts val="0"/>
                        </a:spcBef>
                        <a:spcAft>
                          <a:spcPts val="0"/>
                        </a:spcAft>
                      </a:pPr>
                      <a:r>
                        <a:rPr lang="en-US" sz="2000" dirty="0">
                          <a:effectLst/>
                          <a:latin typeface="Calibri"/>
                          <a:ea typeface="Times New Roman"/>
                          <a:cs typeface="Helvetica"/>
                        </a:rPr>
                        <a:t>60% </a:t>
                      </a:r>
                      <a:endParaRPr lang="en-US" sz="2000" dirty="0">
                        <a:effectLst/>
                        <a:latin typeface="Calibri"/>
                        <a:ea typeface="Times New Roman"/>
                        <a:cs typeface="Times New Roman"/>
                      </a:endParaRPr>
                    </a:p>
                  </a:txBody>
                  <a:tcPr marL="68580" marR="68580" marT="0" marB="0">
                    <a:lnL>
                      <a:noFill/>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28986597"/>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117</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3965188"/>
          </a:xfrm>
          <a:prstGeom prst="rect">
            <a:avLst/>
          </a:prstGeom>
          <a:noFill/>
        </p:spPr>
        <p:txBody>
          <a:bodyPr wrap="square" rtlCol="0">
            <a:spAutoFit/>
          </a:bodyPr>
          <a:lstStyle/>
          <a:p>
            <a:pPr>
              <a:spcBef>
                <a:spcPts val="1000"/>
              </a:spcBef>
              <a:spcAft>
                <a:spcPts val="1400"/>
              </a:spcAft>
            </a:pPr>
            <a:r>
              <a:rPr lang="en-US" sz="2400" b="1" i="1" dirty="0">
                <a:solidFill>
                  <a:srgbClr val="88A81D"/>
                </a:solidFill>
                <a:ea typeface="Times New Roman"/>
                <a:cs typeface="Times New Roman"/>
              </a:rPr>
              <a:t>Reverse Charge applicable on Works contract </a:t>
            </a:r>
            <a:r>
              <a:rPr lang="en-US" sz="2400" b="1" i="1" dirty="0" err="1">
                <a:solidFill>
                  <a:srgbClr val="88A81D"/>
                </a:solidFill>
                <a:ea typeface="Times New Roman"/>
                <a:cs typeface="Times New Roman"/>
              </a:rPr>
              <a:t>wef</a:t>
            </a:r>
            <a:r>
              <a:rPr lang="en-US" sz="2400" b="1" i="1" dirty="0">
                <a:solidFill>
                  <a:srgbClr val="88A81D"/>
                </a:solidFill>
                <a:ea typeface="Times New Roman"/>
                <a:cs typeface="Times New Roman"/>
              </a:rPr>
              <a:t> 01.07.2012</a:t>
            </a:r>
          </a:p>
          <a:p>
            <a:r>
              <a:rPr lang="en-US" sz="2400" dirty="0">
                <a:ea typeface="Times New Roman"/>
                <a:cs typeface="Helvetica"/>
              </a:rPr>
              <a:t>The </a:t>
            </a:r>
            <a:r>
              <a:rPr lang="en-US" sz="2400" b="1" dirty="0">
                <a:solidFill>
                  <a:srgbClr val="88A81D"/>
                </a:solidFill>
                <a:ea typeface="Times New Roman"/>
                <a:cs typeface="Helvetica"/>
                <a:hlinkClick r:id="rId4"/>
              </a:rPr>
              <a:t>reverse charge</a:t>
            </a:r>
            <a:r>
              <a:rPr lang="en-US" sz="2400" b="1" dirty="0">
                <a:solidFill>
                  <a:srgbClr val="88A81D"/>
                </a:solidFill>
                <a:ea typeface="Times New Roman"/>
                <a:cs typeface="Helvetica"/>
              </a:rPr>
              <a:t> </a:t>
            </a:r>
            <a:r>
              <a:rPr lang="en-US" sz="2400" dirty="0">
                <a:ea typeface="Times New Roman"/>
                <a:cs typeface="Helvetica"/>
              </a:rPr>
              <a:t>method is extended to the works contract services to the extent of 50% (partial reverse charge). Thus, 50% service tax is payable by the recipient and the remaining by the provider of works contract service. The conditions under reverse charges are</a:t>
            </a:r>
            <a:r>
              <a:rPr lang="en-US" sz="2400" dirty="0" smtClean="0">
                <a:ea typeface="Times New Roman"/>
                <a:cs typeface="Helvetica"/>
              </a:rPr>
              <a:t>:</a:t>
            </a:r>
          </a:p>
          <a:p>
            <a:endParaRPr lang="en-US" sz="2400" dirty="0" smtClean="0">
              <a:ea typeface="Times New Roman"/>
              <a:cs typeface="Helvetica"/>
            </a:endParaRPr>
          </a:p>
          <a:p>
            <a:pPr marL="457200" lvl="0" indent="-457200">
              <a:buFont typeface="+mj-lt"/>
              <a:buAutoNum type="arabicPeriod"/>
            </a:pPr>
            <a:r>
              <a:rPr lang="en-US" sz="2400" b="1" dirty="0"/>
              <a:t>Service receiver</a:t>
            </a:r>
            <a:r>
              <a:rPr lang="en-US" sz="2400" dirty="0"/>
              <a:t> must be a </a:t>
            </a:r>
            <a:r>
              <a:rPr lang="en-US" sz="2400" b="1" dirty="0"/>
              <a:t>body corporate </a:t>
            </a:r>
            <a:r>
              <a:rPr lang="en-US" sz="2400" dirty="0"/>
              <a:t>and </a:t>
            </a:r>
          </a:p>
          <a:p>
            <a:pPr marL="457200" lvl="0" indent="-457200">
              <a:buFont typeface="+mj-lt"/>
              <a:buAutoNum type="arabicPeriod"/>
            </a:pPr>
            <a:r>
              <a:rPr lang="en-US" sz="2400" b="1" dirty="0"/>
              <a:t>Service provider</a:t>
            </a:r>
            <a:r>
              <a:rPr lang="en-US" sz="2400" dirty="0"/>
              <a:t> must be </a:t>
            </a:r>
          </a:p>
          <a:p>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162006317"/>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118</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762000" y="2209800"/>
            <a:ext cx="8077200" cy="2821285"/>
          </a:xfrm>
          <a:prstGeom prst="rect">
            <a:avLst/>
          </a:prstGeom>
          <a:noFill/>
        </p:spPr>
        <p:txBody>
          <a:bodyPr wrap="square" rtlCol="0">
            <a:spAutoFit/>
          </a:bodyPr>
          <a:lstStyle/>
          <a:p>
            <a:pPr marL="742950" marR="0" lvl="1" indent="-285750" algn="just">
              <a:spcBef>
                <a:spcPts val="0"/>
              </a:spcBef>
              <a:spcAft>
                <a:spcPts val="1000"/>
              </a:spcAft>
              <a:buSzPct val="100000"/>
              <a:buFont typeface="Courier New"/>
              <a:buChar char="o"/>
              <a:tabLst>
                <a:tab pos="914400" algn="l"/>
              </a:tabLst>
            </a:pPr>
            <a:r>
              <a:rPr lang="en-US" sz="2400" b="1" dirty="0">
                <a:solidFill>
                  <a:srgbClr val="88A81D"/>
                </a:solidFill>
                <a:ea typeface="Times New Roman"/>
                <a:cs typeface="Helvetica"/>
              </a:rPr>
              <a:t>Individual,</a:t>
            </a:r>
            <a:endParaRPr lang="en-US" sz="2400" dirty="0">
              <a:solidFill>
                <a:srgbClr val="88A81D"/>
              </a:solidFill>
              <a:ea typeface="Times New Roman"/>
              <a:cs typeface="Times New Roman"/>
            </a:endParaRPr>
          </a:p>
          <a:p>
            <a:pPr marL="742950" marR="0" lvl="1" indent="-285750" algn="just">
              <a:spcBef>
                <a:spcPts val="0"/>
              </a:spcBef>
              <a:spcAft>
                <a:spcPts val="1000"/>
              </a:spcAft>
              <a:buSzPct val="100000"/>
              <a:buFont typeface="Courier New"/>
              <a:buChar char="o"/>
              <a:tabLst>
                <a:tab pos="914400" algn="l"/>
              </a:tabLst>
            </a:pPr>
            <a:r>
              <a:rPr lang="en-US" sz="2400" b="1" dirty="0">
                <a:solidFill>
                  <a:srgbClr val="88A81D"/>
                </a:solidFill>
                <a:ea typeface="Times New Roman"/>
                <a:cs typeface="Helvetica"/>
              </a:rPr>
              <a:t>HUF,</a:t>
            </a:r>
            <a:endParaRPr lang="en-US" sz="2400" dirty="0">
              <a:solidFill>
                <a:srgbClr val="88A81D"/>
              </a:solidFill>
              <a:ea typeface="Times New Roman"/>
              <a:cs typeface="Times New Roman"/>
            </a:endParaRPr>
          </a:p>
          <a:p>
            <a:pPr marL="742950" marR="0" lvl="1" indent="-285750" algn="just">
              <a:spcBef>
                <a:spcPts val="0"/>
              </a:spcBef>
              <a:spcAft>
                <a:spcPts val="1000"/>
              </a:spcAft>
              <a:buSzPct val="100000"/>
              <a:buFont typeface="Courier New"/>
              <a:buChar char="o"/>
              <a:tabLst>
                <a:tab pos="914400" algn="l"/>
              </a:tabLst>
            </a:pPr>
            <a:r>
              <a:rPr lang="en-US" sz="2400" b="1" dirty="0">
                <a:solidFill>
                  <a:srgbClr val="88A81D"/>
                </a:solidFill>
                <a:ea typeface="Times New Roman"/>
                <a:cs typeface="Helvetica"/>
              </a:rPr>
              <a:t>Partnership firm (registered or unregistered ) ,</a:t>
            </a:r>
            <a:endParaRPr lang="en-US" sz="2400" dirty="0">
              <a:solidFill>
                <a:srgbClr val="88A81D"/>
              </a:solidFill>
              <a:ea typeface="Times New Roman"/>
              <a:cs typeface="Times New Roman"/>
            </a:endParaRPr>
          </a:p>
          <a:p>
            <a:pPr marL="742950" marR="0" lvl="1" indent="-285750" algn="just">
              <a:spcBef>
                <a:spcPts val="0"/>
              </a:spcBef>
              <a:spcAft>
                <a:spcPts val="1000"/>
              </a:spcAft>
              <a:buSzPct val="100000"/>
              <a:buFont typeface="Courier New"/>
              <a:buChar char="o"/>
              <a:tabLst>
                <a:tab pos="914400" algn="l"/>
              </a:tabLst>
            </a:pPr>
            <a:r>
              <a:rPr lang="en-US" sz="2400" b="1" dirty="0">
                <a:solidFill>
                  <a:srgbClr val="88A81D"/>
                </a:solidFill>
                <a:ea typeface="Times New Roman"/>
                <a:cs typeface="Helvetica"/>
              </a:rPr>
              <a:t>AOP. </a:t>
            </a:r>
            <a:endParaRPr lang="en-US" sz="2400" dirty="0">
              <a:solidFill>
                <a:srgbClr val="88A81D"/>
              </a:solidFill>
              <a:ea typeface="Times New Roman"/>
              <a:cs typeface="Times New Roman"/>
            </a:endParaRPr>
          </a:p>
          <a:p>
            <a:pPr marR="0" lvl="0" algn="just">
              <a:spcBef>
                <a:spcPts val="0"/>
              </a:spcBef>
              <a:spcAft>
                <a:spcPts val="1000"/>
              </a:spcAft>
              <a:tabLst>
                <a:tab pos="457200" algn="l"/>
              </a:tabLst>
            </a:pPr>
            <a:r>
              <a:rPr lang="en-US" sz="2400" dirty="0" smtClean="0">
                <a:ea typeface="Times New Roman"/>
                <a:cs typeface="Helvetica"/>
              </a:rPr>
              <a:t>3.  Both </a:t>
            </a:r>
            <a:r>
              <a:rPr lang="en-US" sz="2400" dirty="0">
                <a:ea typeface="Times New Roman"/>
                <a:cs typeface="Helvetica"/>
              </a:rPr>
              <a:t>service provider and service receiver must be located in </a:t>
            </a:r>
            <a:r>
              <a:rPr lang="en-US" sz="2400" b="1" dirty="0">
                <a:solidFill>
                  <a:srgbClr val="88A81D"/>
                </a:solidFill>
                <a:ea typeface="Times New Roman"/>
                <a:cs typeface="Helvetica"/>
              </a:rPr>
              <a:t>taxable territory</a:t>
            </a:r>
            <a:r>
              <a:rPr lang="en-US" sz="2400" b="1" dirty="0">
                <a:solidFill>
                  <a:srgbClr val="943634"/>
                </a:solidFill>
                <a:ea typeface="Times New Roman"/>
                <a:cs typeface="Helvetica"/>
              </a:rPr>
              <a:t>.</a:t>
            </a:r>
            <a:r>
              <a:rPr lang="en-US" sz="2400" b="1" dirty="0">
                <a:ea typeface="Times New Roman"/>
                <a:cs typeface="Helvetica"/>
              </a:rPr>
              <a:t> </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233359141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119</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102656"/>
            <a:ext cx="8077200" cy="2308324"/>
          </a:xfrm>
          <a:prstGeom prst="rect">
            <a:avLst/>
          </a:prstGeom>
          <a:noFill/>
        </p:spPr>
        <p:txBody>
          <a:bodyPr wrap="square" rtlCol="0">
            <a:spAutoFit/>
          </a:bodyPr>
          <a:lstStyle/>
          <a:p>
            <a:pPr marR="0" lvl="0" algn="just">
              <a:spcBef>
                <a:spcPts val="0"/>
              </a:spcBef>
              <a:spcAft>
                <a:spcPts val="0"/>
              </a:spcAft>
              <a:tabLst>
                <a:tab pos="457200" algn="l"/>
              </a:tabLst>
            </a:pPr>
            <a:r>
              <a:rPr lang="en-US" sz="2400" dirty="0">
                <a:ea typeface="Times New Roman"/>
                <a:cs typeface="Helvetica"/>
              </a:rPr>
              <a:t>Further as per explanation II given in </a:t>
            </a:r>
            <a:r>
              <a:rPr lang="en-US" sz="2400" b="1" i="1" dirty="0">
                <a:solidFill>
                  <a:srgbClr val="88A81D"/>
                </a:solidFill>
                <a:ea typeface="Times New Roman"/>
                <a:cs typeface="Helvetica"/>
              </a:rPr>
              <a:t>notification 30/2012 dated 30.06.2012</a:t>
            </a:r>
            <a:r>
              <a:rPr lang="en-US" sz="2400" b="1" i="1" dirty="0">
                <a:ea typeface="Times New Roman"/>
                <a:cs typeface="Helvetica"/>
              </a:rPr>
              <a:t> </a:t>
            </a:r>
            <a:r>
              <a:rPr lang="en-US" sz="2400" dirty="0">
                <a:ea typeface="Times New Roman"/>
                <a:cs typeface="Helvetica"/>
              </a:rPr>
              <a:t>i</a:t>
            </a:r>
            <a:r>
              <a:rPr lang="en-US" sz="2400" dirty="0">
                <a:ea typeface="Times New Roman"/>
                <a:cs typeface="Times New Roman"/>
              </a:rPr>
              <a:t>n works contract services, where both service provider and service recipient is the persons liable to pay tax, the service recipient has the option of choosing the valuation method as per choice, independent of valuation method adopted by the provider of service.</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1411219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12</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558743"/>
          </a:xfrm>
          <a:prstGeom prst="rect">
            <a:avLst/>
          </a:prstGeom>
          <a:noFill/>
        </p:spPr>
        <p:txBody>
          <a:bodyPr wrap="square" rtlCol="0">
            <a:spAutoFit/>
          </a:bodyPr>
          <a:lstStyle/>
          <a:p>
            <a:pPr algn="just">
              <a:lnSpc>
                <a:spcPct val="115000"/>
              </a:lnSpc>
              <a:spcAft>
                <a:spcPts val="1000"/>
              </a:spcAft>
            </a:pPr>
            <a:r>
              <a:rPr lang="en-US" sz="2800" dirty="0" smtClean="0">
                <a:ea typeface="Times New Roman"/>
                <a:cs typeface="Times New Roman"/>
              </a:rPr>
              <a:t> </a:t>
            </a:r>
            <a:endParaRPr lang="en-US" sz="20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graphicFrame>
        <p:nvGraphicFramePr>
          <p:cNvPr id="2" name="Table 1"/>
          <p:cNvGraphicFramePr>
            <a:graphicFrameLocks noGrp="1"/>
          </p:cNvGraphicFramePr>
          <p:nvPr>
            <p:extLst>
              <p:ext uri="{D42A27DB-BD31-4B8C-83A1-F6EECF244321}">
                <p14:modId xmlns:p14="http://schemas.microsoft.com/office/powerpoint/2010/main" val="548514111"/>
              </p:ext>
            </p:extLst>
          </p:nvPr>
        </p:nvGraphicFramePr>
        <p:xfrm>
          <a:off x="609600" y="2245331"/>
          <a:ext cx="8153400" cy="1402080"/>
        </p:xfrm>
        <a:graphic>
          <a:graphicData uri="http://schemas.openxmlformats.org/drawingml/2006/table">
            <a:tbl>
              <a:tblPr firstRow="1" firstCol="1" bandRow="1"/>
              <a:tblGrid>
                <a:gridCol w="3894162"/>
                <a:gridCol w="4259238"/>
              </a:tblGrid>
              <a:tr h="1376680">
                <a:tc>
                  <a:txBody>
                    <a:bodyPr/>
                    <a:lstStyle/>
                    <a:p>
                      <a:pPr marL="0" marR="0">
                        <a:lnSpc>
                          <a:spcPct val="115000"/>
                        </a:lnSpc>
                        <a:spcBef>
                          <a:spcPts val="0"/>
                        </a:spcBef>
                        <a:spcAft>
                          <a:spcPts val="0"/>
                        </a:spcAft>
                      </a:pPr>
                      <a:r>
                        <a:rPr lang="en-US" sz="1600" dirty="0">
                          <a:effectLst/>
                          <a:latin typeface="Calibri"/>
                          <a:ea typeface="Times New Roman"/>
                          <a:cs typeface="Times New Roman"/>
                        </a:rPr>
                        <a:t>The contract costs attributable to the contract can be clearly identified and measured reliably </a:t>
                      </a:r>
                      <a:r>
                        <a:rPr lang="en-US" sz="1600" dirty="0">
                          <a:solidFill>
                            <a:srgbClr val="88A81D"/>
                          </a:solidFill>
                          <a:effectLst/>
                          <a:latin typeface="Calibri"/>
                          <a:ea typeface="Times New Roman"/>
                          <a:cs typeface="Times New Roman"/>
                        </a:rPr>
                        <a:t>so that actual contract costs </a:t>
                      </a:r>
                      <a:r>
                        <a:rPr lang="en-US" sz="1600" i="1" dirty="0">
                          <a:solidFill>
                            <a:srgbClr val="88A81D"/>
                          </a:solidFill>
                          <a:effectLst/>
                          <a:latin typeface="Calibri"/>
                          <a:ea typeface="Times New Roman"/>
                          <a:cs typeface="Times New Roman"/>
                        </a:rPr>
                        <a:t>incurred can be compared with prior estimates</a:t>
                      </a:r>
                      <a:r>
                        <a:rPr lang="en-US" sz="1600" i="1" dirty="0">
                          <a:solidFill>
                            <a:srgbClr val="632423"/>
                          </a:solidFill>
                          <a:effectLst/>
                          <a:latin typeface="Calibri"/>
                          <a:ea typeface="Times New Roman"/>
                          <a:cs typeface="Times New Roman"/>
                        </a:rPr>
                        <a:t>.</a:t>
                      </a:r>
                      <a:endParaRPr lang="en-US" sz="16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Times New Roman"/>
                          <a:cs typeface="Times New Roman"/>
                        </a:rPr>
                        <a:t>The contract costs attributable to the contract, whether or not specifically reimbursable, can be clearly identified and measured reliably.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04089768"/>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120</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719593" y="2133600"/>
            <a:ext cx="8077200" cy="1938992"/>
          </a:xfrm>
          <a:prstGeom prst="rect">
            <a:avLst/>
          </a:prstGeom>
          <a:noFill/>
        </p:spPr>
        <p:txBody>
          <a:bodyPr wrap="square" rtlCol="0">
            <a:spAutoFit/>
          </a:bodyPr>
          <a:lstStyle/>
          <a:p>
            <a:pPr algn="just"/>
            <a:r>
              <a:rPr lang="en-US" sz="2400" b="1" dirty="0" err="1">
                <a:solidFill>
                  <a:srgbClr val="88A81D"/>
                </a:solidFill>
                <a:ea typeface="Times New Roman"/>
                <a:cs typeface="Helvetica"/>
              </a:rPr>
              <a:t>Cenvat</a:t>
            </a:r>
            <a:r>
              <a:rPr lang="en-US" sz="2400" b="1" dirty="0">
                <a:solidFill>
                  <a:srgbClr val="88A81D"/>
                </a:solidFill>
                <a:ea typeface="Times New Roman"/>
                <a:cs typeface="Helvetica"/>
              </a:rPr>
              <a:t> Credit</a:t>
            </a:r>
            <a:r>
              <a:rPr lang="en-US" sz="2400" dirty="0">
                <a:solidFill>
                  <a:srgbClr val="88A81D"/>
                </a:solidFill>
                <a:ea typeface="Times New Roman"/>
                <a:cs typeface="Helvetica"/>
              </a:rPr>
              <a:t> : </a:t>
            </a:r>
            <a:r>
              <a:rPr lang="en-US" sz="2400" dirty="0">
                <a:ea typeface="Times New Roman"/>
                <a:cs typeface="Helvetica"/>
              </a:rPr>
              <a:t>The Provider of taxable service cannot </a:t>
            </a:r>
            <a:r>
              <a:rPr lang="en-US" sz="2400" b="1" i="1" dirty="0">
                <a:solidFill>
                  <a:srgbClr val="943634"/>
                </a:solidFill>
                <a:ea typeface="Times New Roman"/>
                <a:cs typeface="Helvetica"/>
              </a:rPr>
              <a:t> </a:t>
            </a:r>
            <a:r>
              <a:rPr lang="en-US" sz="2400" b="1" i="1" dirty="0">
                <a:solidFill>
                  <a:srgbClr val="88A81D"/>
                </a:solidFill>
                <a:ea typeface="Times New Roman"/>
                <a:cs typeface="Helvetica"/>
              </a:rPr>
              <a:t>take CENVAT credit</a:t>
            </a:r>
            <a:r>
              <a:rPr lang="en-US" sz="2400" dirty="0">
                <a:ea typeface="Times New Roman"/>
                <a:cs typeface="Helvetica"/>
              </a:rPr>
              <a:t> of duties/</a:t>
            </a:r>
            <a:r>
              <a:rPr lang="en-US" sz="2400" dirty="0" err="1">
                <a:ea typeface="Times New Roman"/>
                <a:cs typeface="Helvetica"/>
              </a:rPr>
              <a:t>cess</a:t>
            </a:r>
            <a:r>
              <a:rPr lang="en-US" sz="2400" dirty="0">
                <a:ea typeface="Times New Roman"/>
                <a:cs typeface="Helvetica"/>
              </a:rPr>
              <a:t> paid on any inputs used in or in relation to the said works contract. (Notification No.11/012-St dt.17-03-2012). However, </a:t>
            </a:r>
            <a:r>
              <a:rPr lang="en-US" sz="2400" b="1" i="1" dirty="0">
                <a:solidFill>
                  <a:srgbClr val="88A81D"/>
                </a:solidFill>
                <a:ea typeface="Times New Roman"/>
                <a:cs typeface="Helvetica"/>
              </a:rPr>
              <a:t>credit in respect of taxes paid on capital goods and input services shall be available</a:t>
            </a:r>
            <a:r>
              <a:rPr lang="en-US" sz="2400" dirty="0">
                <a:ea typeface="Times New Roman"/>
                <a:cs typeface="Helvetica"/>
              </a:rPr>
              <a:t>.</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244956391"/>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121</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091392"/>
            <a:ext cx="8077200" cy="3913892"/>
          </a:xfrm>
          <a:prstGeom prst="rect">
            <a:avLst/>
          </a:prstGeom>
          <a:noFill/>
        </p:spPr>
        <p:txBody>
          <a:bodyPr wrap="square" rtlCol="0">
            <a:spAutoFit/>
          </a:bodyPr>
          <a:lstStyle/>
          <a:p>
            <a:pPr algn="just"/>
            <a:r>
              <a:rPr lang="en-US" sz="2400" b="1" u="sng" dirty="0">
                <a:ea typeface="Times New Roman"/>
                <a:cs typeface="Helvetica"/>
              </a:rPr>
              <a:t>OTHER ISSUES</a:t>
            </a:r>
            <a:endParaRPr lang="en-US" sz="2400" dirty="0">
              <a:ea typeface="Times New Roman"/>
              <a:cs typeface="Times New Roman"/>
            </a:endParaRPr>
          </a:p>
          <a:p>
            <a:pPr marL="342900" marR="0" lvl="0" indent="-342900" algn="just">
              <a:spcBef>
                <a:spcPts val="0"/>
              </a:spcBef>
              <a:spcAft>
                <a:spcPts val="0"/>
              </a:spcAft>
              <a:buFont typeface="+mj-lt"/>
              <a:buAutoNum type="arabicParenR"/>
            </a:pPr>
            <a:r>
              <a:rPr lang="en-US" sz="2400" b="1" dirty="0">
                <a:ea typeface="Times New Roman"/>
                <a:cs typeface="Helvetica"/>
              </a:rPr>
              <a:t>Whether in a works contract, services which are exempt from service tax, sub-contractor would also be exempted from payment of service tax?</a:t>
            </a:r>
            <a:endParaRPr lang="en-US" sz="2400" dirty="0">
              <a:ea typeface="Times New Roman"/>
              <a:cs typeface="Times New Roman"/>
            </a:endParaRPr>
          </a:p>
          <a:p>
            <a:pPr algn="just">
              <a:spcAft>
                <a:spcPts val="1000"/>
              </a:spcAft>
            </a:pPr>
            <a:r>
              <a:rPr lang="en-US" sz="2400" u="sng" dirty="0">
                <a:solidFill>
                  <a:srgbClr val="943634"/>
                </a:solidFill>
                <a:ea typeface="Times New Roman"/>
                <a:cs typeface="Times New Roman"/>
                <a:hlinkClick r:id="rId4" tooltip="Notification No.  25/2012-Service Tax  New Delhi, the 20th June, 2012"/>
              </a:rPr>
              <a:t>Notification No. 25/2012-ST, dated 20.06.2012</a:t>
            </a:r>
            <a:r>
              <a:rPr lang="en-US" sz="2400" dirty="0">
                <a:solidFill>
                  <a:srgbClr val="943634"/>
                </a:solidFill>
                <a:ea typeface="Times New Roman"/>
                <a:cs typeface="Times New Roman"/>
              </a:rPr>
              <a:t> </a:t>
            </a:r>
            <a:r>
              <a:rPr lang="en-US" sz="2400" dirty="0">
                <a:ea typeface="Times New Roman"/>
                <a:cs typeface="Times New Roman"/>
              </a:rPr>
              <a:t>provides persons in respective capacities who are exempt from service tax:</a:t>
            </a:r>
          </a:p>
          <a:p>
            <a:pPr marL="342900" marR="0" lvl="0" indent="-342900" algn="just">
              <a:spcBef>
                <a:spcPts val="0"/>
              </a:spcBef>
              <a:spcAft>
                <a:spcPts val="1000"/>
              </a:spcAft>
              <a:buFont typeface="+mj-lt"/>
              <a:buAutoNum type="arabicParenR"/>
            </a:pPr>
            <a:r>
              <a:rPr lang="en-US" sz="2400" b="1" i="1" dirty="0">
                <a:ea typeface="Times New Roman"/>
                <a:cs typeface="Times New Roman"/>
              </a:rPr>
              <a:t>Sub-contractor providing services by way of works contract to another contractor providing works contract services which are exempt.</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13961994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122</a:t>
            </a:fld>
            <a:endParaRPr lang="en-US" sz="2400" b="1" dirty="0">
              <a:solidFill>
                <a:schemeClr val="bg1"/>
              </a:solidFill>
            </a:endParaRPr>
          </a:p>
        </p:txBody>
      </p:sp>
      <p:sp>
        <p:nvSpPr>
          <p:cNvPr id="26" name="TextBox 25"/>
          <p:cNvSpPr txBox="1"/>
          <p:nvPr/>
        </p:nvSpPr>
        <p:spPr>
          <a:xfrm>
            <a:off x="381000" y="48016"/>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67910" y="1987008"/>
            <a:ext cx="8077200" cy="4267002"/>
          </a:xfrm>
          <a:prstGeom prst="rect">
            <a:avLst/>
          </a:prstGeom>
          <a:noFill/>
        </p:spPr>
        <p:txBody>
          <a:bodyPr wrap="square" rtlCol="0">
            <a:spAutoFit/>
          </a:bodyPr>
          <a:lstStyle/>
          <a:p>
            <a:pPr algn="just">
              <a:lnSpc>
                <a:spcPct val="115000"/>
              </a:lnSpc>
              <a:spcAft>
                <a:spcPts val="1000"/>
              </a:spcAft>
            </a:pPr>
            <a:r>
              <a:rPr lang="en-US" sz="2300" dirty="0">
                <a:ea typeface="Times New Roman"/>
                <a:cs typeface="Times New Roman"/>
              </a:rPr>
              <a:t>Thus, if the principal contractor is providing an exempt works contract service [for example providing works contract service to Government] then in such case if some part of the works contract is sub-contracted then the sub-contractor would also be exempt from payment of service tax.</a:t>
            </a:r>
          </a:p>
          <a:p>
            <a:pPr algn="just">
              <a:lnSpc>
                <a:spcPct val="115000"/>
              </a:lnSpc>
              <a:spcAft>
                <a:spcPts val="1000"/>
              </a:spcAft>
            </a:pPr>
            <a:r>
              <a:rPr lang="en-US" sz="2300" dirty="0">
                <a:ea typeface="Times New Roman"/>
                <a:cs typeface="Times New Roman"/>
              </a:rPr>
              <a:t>However, if the contractor takes the services from architects, consulting engineers, erection, commissioning or installation agents etc., in such case the services rendered by such person would not be exempt from service tax even though such services are rendered in relation to exempt works contract service.</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290916382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123</a:t>
            </a:fld>
            <a:endParaRPr lang="en-US" sz="2400" b="1" dirty="0">
              <a:solidFill>
                <a:schemeClr val="bg1"/>
              </a:solidFill>
            </a:endParaRPr>
          </a:p>
        </p:txBody>
      </p:sp>
      <p:sp>
        <p:nvSpPr>
          <p:cNvPr id="26" name="TextBox 25"/>
          <p:cNvSpPr txBox="1"/>
          <p:nvPr/>
        </p:nvSpPr>
        <p:spPr>
          <a:xfrm>
            <a:off x="381000" y="53252"/>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762000" y="1784848"/>
            <a:ext cx="8077200" cy="707886"/>
          </a:xfrm>
          <a:prstGeom prst="rect">
            <a:avLst/>
          </a:prstGeom>
          <a:noFill/>
        </p:spPr>
        <p:txBody>
          <a:bodyPr wrap="square" rtlCol="0">
            <a:spAutoFit/>
          </a:bodyPr>
          <a:lstStyle/>
          <a:p>
            <a:pPr algn="just">
              <a:spcAft>
                <a:spcPts val="1500"/>
              </a:spcAft>
            </a:pPr>
            <a:r>
              <a:rPr lang="en-US" sz="4000" kern="1400" spc="25" dirty="0">
                <a:solidFill>
                  <a:srgbClr val="17365D"/>
                </a:solidFill>
                <a:ea typeface="Times New Roman"/>
                <a:cs typeface="Times New Roman"/>
              </a:rPr>
              <a:t>VAT ASPECT</a:t>
            </a:r>
            <a:endParaRPr lang="en-US" sz="4000" kern="1400" spc="25" dirty="0">
              <a:solidFill>
                <a:srgbClr val="17365D"/>
              </a:solidFill>
              <a:effectLst/>
              <a:latin typeface="Cambria"/>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
        <p:nvSpPr>
          <p:cNvPr id="2" name="Rectangle 1"/>
          <p:cNvSpPr/>
          <p:nvPr/>
        </p:nvSpPr>
        <p:spPr>
          <a:xfrm>
            <a:off x="381000" y="2362200"/>
            <a:ext cx="8610600" cy="3731727"/>
          </a:xfrm>
          <a:prstGeom prst="rect">
            <a:avLst/>
          </a:prstGeom>
        </p:spPr>
        <p:txBody>
          <a:bodyPr wrap="square">
            <a:spAutoFit/>
          </a:bodyPr>
          <a:lstStyle/>
          <a:p>
            <a:pPr marL="400050" marR="0" algn="just">
              <a:lnSpc>
                <a:spcPct val="115000"/>
              </a:lnSpc>
              <a:spcBef>
                <a:spcPts val="0"/>
              </a:spcBef>
              <a:spcAft>
                <a:spcPts val="0"/>
              </a:spcAft>
              <a:tabLst>
                <a:tab pos="685800" algn="l"/>
              </a:tabLst>
            </a:pPr>
            <a:r>
              <a:rPr lang="en-US" sz="2300" b="1" i="1" dirty="0">
                <a:ea typeface="Times New Roman"/>
                <a:cs typeface="Times New Roman"/>
              </a:rPr>
              <a:t>Clause (b) to Article 366(29A)</a:t>
            </a:r>
            <a:r>
              <a:rPr lang="en-US" sz="2300" dirty="0">
                <a:ea typeface="Times New Roman"/>
                <a:cs typeface="Times New Roman"/>
              </a:rPr>
              <a:t> of the Constitution empowered the States to levy tax known as </a:t>
            </a:r>
            <a:r>
              <a:rPr lang="en-US" sz="2300" b="1" i="1" dirty="0">
                <a:ea typeface="Times New Roman"/>
                <a:cs typeface="Times New Roman"/>
              </a:rPr>
              <a:t>Work Contract Tax (WCT)</a:t>
            </a:r>
            <a:r>
              <a:rPr lang="en-US" sz="2300" dirty="0">
                <a:ea typeface="Times New Roman"/>
                <a:cs typeface="Times New Roman"/>
              </a:rPr>
              <a:t>. It is a tax on transfer of property in goods involved in execution of a work contract. The WCT Act was merged with VAT in many states.</a:t>
            </a:r>
          </a:p>
          <a:p>
            <a:pPr marL="400050" marR="0" algn="just">
              <a:lnSpc>
                <a:spcPct val="115000"/>
              </a:lnSpc>
              <a:spcBef>
                <a:spcPts val="0"/>
              </a:spcBef>
              <a:spcAft>
                <a:spcPts val="0"/>
              </a:spcAft>
              <a:tabLst>
                <a:tab pos="685800" algn="l"/>
              </a:tabLst>
            </a:pPr>
            <a:r>
              <a:rPr lang="en-US" sz="2300" dirty="0">
                <a:ea typeface="Times New Roman"/>
                <a:cs typeface="Times New Roman"/>
              </a:rPr>
              <a:t> </a:t>
            </a:r>
          </a:p>
          <a:p>
            <a:pPr marL="400050" marR="0" algn="just">
              <a:lnSpc>
                <a:spcPct val="115000"/>
              </a:lnSpc>
              <a:spcBef>
                <a:spcPts val="0"/>
              </a:spcBef>
              <a:spcAft>
                <a:spcPts val="0"/>
              </a:spcAft>
              <a:tabLst>
                <a:tab pos="685800" algn="l"/>
              </a:tabLst>
            </a:pPr>
            <a:r>
              <a:rPr lang="en-US" sz="2300" dirty="0">
                <a:ea typeface="Times New Roman"/>
                <a:cs typeface="Times New Roman"/>
              </a:rPr>
              <a:t>The tax is towards the contractor’s liability to VAT in respect of the contract. Principal will issue to the contractor a certificate indicating the amount of tax of which the contractor can take credit.</a:t>
            </a:r>
          </a:p>
        </p:txBody>
      </p:sp>
    </p:spTree>
    <p:extLst>
      <p:ext uri="{BB962C8B-B14F-4D97-AF65-F5344CB8AC3E}">
        <p14:creationId xmlns:p14="http://schemas.microsoft.com/office/powerpoint/2010/main" val="462365560"/>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124</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057400"/>
            <a:ext cx="8077200" cy="4031553"/>
          </a:xfrm>
          <a:prstGeom prst="rect">
            <a:avLst/>
          </a:prstGeom>
          <a:noFill/>
        </p:spPr>
        <p:txBody>
          <a:bodyPr wrap="square" rtlCol="0">
            <a:spAutoFit/>
          </a:bodyPr>
          <a:lstStyle/>
          <a:p>
            <a:pPr marL="400050" marR="0" algn="just">
              <a:lnSpc>
                <a:spcPct val="115000"/>
              </a:lnSpc>
              <a:spcBef>
                <a:spcPts val="0"/>
              </a:spcBef>
              <a:spcAft>
                <a:spcPts val="0"/>
              </a:spcAft>
              <a:tabLst>
                <a:tab pos="685800" algn="l"/>
              </a:tabLst>
            </a:pPr>
            <a:r>
              <a:rPr lang="en-US" sz="2800" dirty="0">
                <a:ea typeface="Times New Roman"/>
                <a:cs typeface="Times New Roman"/>
              </a:rPr>
              <a:t>Issues raised in case of :</a:t>
            </a:r>
            <a:endParaRPr lang="en-US" sz="2000" dirty="0">
              <a:ea typeface="Times New Roman"/>
              <a:cs typeface="Times New Roman"/>
            </a:endParaRPr>
          </a:p>
          <a:p>
            <a:pPr marL="400050" marR="0" algn="just">
              <a:lnSpc>
                <a:spcPct val="115000"/>
              </a:lnSpc>
              <a:spcBef>
                <a:spcPts val="0"/>
              </a:spcBef>
              <a:spcAft>
                <a:spcPts val="0"/>
              </a:spcAft>
              <a:tabLst>
                <a:tab pos="685800" algn="l"/>
              </a:tabLst>
            </a:pPr>
            <a:r>
              <a:rPr lang="en-US" sz="2800" b="1" dirty="0">
                <a:ea typeface="Times New Roman"/>
                <a:cs typeface="Times New Roman"/>
              </a:rPr>
              <a:t> </a:t>
            </a:r>
            <a:endParaRPr lang="en-US" sz="2000" dirty="0">
              <a:ea typeface="Times New Roman"/>
              <a:cs typeface="Times New Roman"/>
            </a:endParaRPr>
          </a:p>
          <a:p>
            <a:pPr marL="342900" marR="0" lvl="0" indent="-342900" algn="just">
              <a:lnSpc>
                <a:spcPct val="115000"/>
              </a:lnSpc>
              <a:spcBef>
                <a:spcPts val="0"/>
              </a:spcBef>
              <a:spcAft>
                <a:spcPts val="0"/>
              </a:spcAft>
              <a:buFont typeface="+mj-lt"/>
              <a:buAutoNum type="romanLcParenR"/>
              <a:tabLst>
                <a:tab pos="685800" algn="l"/>
              </a:tabLst>
            </a:pPr>
            <a:r>
              <a:rPr lang="en-US" sz="2400" b="1" dirty="0">
                <a:ea typeface="Times New Roman"/>
                <a:cs typeface="Times New Roman"/>
              </a:rPr>
              <a:t>Sub- Contract </a:t>
            </a:r>
            <a:r>
              <a:rPr lang="en-US" sz="2400" dirty="0">
                <a:ea typeface="Times New Roman"/>
                <a:cs typeface="Times New Roman"/>
              </a:rPr>
              <a:t>– If sub-contractor is registered as a dealer under Sales Tax Laws, the contractor can deduct from the total contract value, the value of turnover executed through sub-contractor. Provided the sub-contractor has submitted a declaration, otherwise the turnover of all the sub-contractor will be deemed to be the turnover of the main contractor and he will be liable to pay tax in respect of such turnover.</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175555889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125</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057399"/>
            <a:ext cx="8077200" cy="4027385"/>
          </a:xfrm>
          <a:prstGeom prst="rect">
            <a:avLst/>
          </a:prstGeom>
          <a:noFill/>
        </p:spPr>
        <p:txBody>
          <a:bodyPr wrap="square" rtlCol="0">
            <a:spAutoFit/>
          </a:bodyPr>
          <a:lstStyle/>
          <a:p>
            <a:pPr marR="0" algn="just">
              <a:lnSpc>
                <a:spcPct val="115000"/>
              </a:lnSpc>
              <a:spcBef>
                <a:spcPts val="0"/>
              </a:spcBef>
              <a:spcAft>
                <a:spcPts val="0"/>
              </a:spcAft>
              <a:tabLst>
                <a:tab pos="685800" algn="l"/>
              </a:tabLst>
            </a:pPr>
            <a:r>
              <a:rPr lang="en-US" sz="2800" b="1" dirty="0" smtClean="0">
                <a:ea typeface="Times New Roman"/>
                <a:cs typeface="Times New Roman"/>
              </a:rPr>
              <a:t>ii) Taxability </a:t>
            </a:r>
            <a:r>
              <a:rPr lang="en-US" sz="2800" b="1" dirty="0">
                <a:ea typeface="Times New Roman"/>
                <a:cs typeface="Times New Roman"/>
              </a:rPr>
              <a:t>in case of builder</a:t>
            </a:r>
            <a:r>
              <a:rPr lang="en-US" sz="2800" dirty="0" smtClean="0">
                <a:ea typeface="Times New Roman"/>
                <a:cs typeface="Times New Roman"/>
              </a:rPr>
              <a:t>– </a:t>
            </a:r>
            <a:r>
              <a:rPr lang="en-US" sz="2800" dirty="0" err="1" smtClean="0">
                <a:solidFill>
                  <a:srgbClr val="88A81D"/>
                </a:solidFill>
                <a:ea typeface="Times New Roman"/>
                <a:cs typeface="Times New Roman"/>
              </a:rPr>
              <a:t>Raheja</a:t>
            </a:r>
            <a:r>
              <a:rPr lang="en-US" sz="2800" dirty="0" smtClean="0">
                <a:solidFill>
                  <a:srgbClr val="88A81D"/>
                </a:solidFill>
                <a:ea typeface="Times New Roman"/>
                <a:cs typeface="Times New Roman"/>
              </a:rPr>
              <a:t> </a:t>
            </a:r>
            <a:r>
              <a:rPr lang="en-US" sz="2800" dirty="0">
                <a:solidFill>
                  <a:srgbClr val="88A81D"/>
                </a:solidFill>
                <a:ea typeface="Times New Roman"/>
                <a:cs typeface="Times New Roman"/>
              </a:rPr>
              <a:t>Builders case</a:t>
            </a:r>
            <a:r>
              <a:rPr lang="en-US" sz="2800" dirty="0">
                <a:ea typeface="Times New Roman"/>
                <a:cs typeface="Times New Roman"/>
              </a:rPr>
              <a:t>-Most of the real estate take place under ‘Joint Development Arrangements’ Two agreements are entered into one for purchase of rights in land and the other for assigning construction work. The practice was the two agreements were treated as one composite transaction of sale of immovable property not subject to works contract tax. </a:t>
            </a:r>
            <a:r>
              <a:rPr lang="en-US" sz="2800" dirty="0" smtClean="0">
                <a:ea typeface="Times New Roman"/>
                <a:cs typeface="Times New Roman"/>
              </a:rPr>
              <a:t>Ii)</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41177790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126</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057399"/>
            <a:ext cx="8077200" cy="3036344"/>
          </a:xfrm>
          <a:prstGeom prst="rect">
            <a:avLst/>
          </a:prstGeom>
          <a:noFill/>
        </p:spPr>
        <p:txBody>
          <a:bodyPr wrap="square" rtlCol="0">
            <a:spAutoFit/>
          </a:bodyPr>
          <a:lstStyle/>
          <a:p>
            <a:pPr marR="0" lvl="0" algn="just">
              <a:lnSpc>
                <a:spcPct val="115000"/>
              </a:lnSpc>
              <a:spcBef>
                <a:spcPts val="0"/>
              </a:spcBef>
              <a:spcAft>
                <a:spcPts val="0"/>
              </a:spcAft>
              <a:tabLst>
                <a:tab pos="685800" algn="l"/>
              </a:tabLst>
            </a:pPr>
            <a:r>
              <a:rPr lang="en-US" sz="2800" dirty="0">
                <a:ea typeface="Times New Roman"/>
                <a:cs typeface="Times New Roman"/>
              </a:rPr>
              <a:t>The State Government however contended the issue on the ground that once the developer chose to make two agreements, he cannot be heard to say that they are one transaction. This contention of the State </a:t>
            </a:r>
            <a:r>
              <a:rPr lang="en-US" sz="2800" dirty="0" err="1">
                <a:ea typeface="Times New Roman"/>
                <a:cs typeface="Times New Roman"/>
              </a:rPr>
              <a:t>Govt</a:t>
            </a:r>
            <a:r>
              <a:rPr lang="en-US" sz="2800" dirty="0">
                <a:ea typeface="Times New Roman"/>
                <a:cs typeface="Times New Roman"/>
              </a:rPr>
              <a:t> was upheld by the Karnataka High Court and later by the Supreme Court.</a:t>
            </a:r>
            <a:endParaRPr lang="en-US" sz="20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16486221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13</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71223" y="2110608"/>
            <a:ext cx="8077200" cy="3373231"/>
          </a:xfrm>
          <a:prstGeom prst="rect">
            <a:avLst/>
          </a:prstGeom>
          <a:noFill/>
        </p:spPr>
        <p:txBody>
          <a:bodyPr wrap="square" rtlCol="0">
            <a:spAutoFit/>
          </a:bodyPr>
          <a:lstStyle/>
          <a:p>
            <a:pPr>
              <a:lnSpc>
                <a:spcPct val="115000"/>
              </a:lnSpc>
              <a:spcBef>
                <a:spcPts val="1000"/>
              </a:spcBef>
              <a:spcAft>
                <a:spcPts val="1400"/>
              </a:spcAft>
            </a:pPr>
            <a:r>
              <a:rPr lang="en-US" sz="2400" b="1" i="1" dirty="0">
                <a:solidFill>
                  <a:srgbClr val="88A81D"/>
                </a:solidFill>
                <a:ea typeface="Times New Roman"/>
                <a:cs typeface="Times New Roman"/>
              </a:rPr>
              <a:t>Contract Revenue &amp; Expenses</a:t>
            </a:r>
          </a:p>
          <a:p>
            <a:pPr algn="just">
              <a:lnSpc>
                <a:spcPct val="115000"/>
              </a:lnSpc>
              <a:spcAft>
                <a:spcPts val="1000"/>
              </a:spcAft>
            </a:pPr>
            <a:r>
              <a:rPr lang="en-US" sz="2400" b="1" dirty="0" smtClean="0">
                <a:solidFill>
                  <a:srgbClr val="88A81D"/>
                </a:solidFill>
                <a:latin typeface="Cambria"/>
                <a:ea typeface="Times New Roman"/>
                <a:cs typeface="Times New Roman"/>
              </a:rPr>
              <a:t>Revenue</a:t>
            </a:r>
            <a:r>
              <a:rPr lang="en-US" sz="2400" b="1" dirty="0" smtClean="0">
                <a:solidFill>
                  <a:srgbClr val="365F91"/>
                </a:solidFill>
                <a:latin typeface="Cambria"/>
                <a:ea typeface="Times New Roman"/>
                <a:cs typeface="Times New Roman"/>
              </a:rPr>
              <a:t> </a:t>
            </a:r>
            <a:r>
              <a:rPr lang="en-US" sz="2400" dirty="0">
                <a:ea typeface="Times New Roman"/>
                <a:cs typeface="Times New Roman"/>
              </a:rPr>
              <a:t>shall include the following:</a:t>
            </a:r>
          </a:p>
          <a:p>
            <a:pPr marL="342900" marR="0" lvl="0" indent="-342900" algn="just">
              <a:lnSpc>
                <a:spcPct val="115000"/>
              </a:lnSpc>
              <a:spcBef>
                <a:spcPts val="0"/>
              </a:spcBef>
              <a:spcAft>
                <a:spcPts val="0"/>
              </a:spcAft>
              <a:buClr>
                <a:schemeClr val="tx1"/>
              </a:buClr>
              <a:buSzPct val="150000"/>
              <a:buFont typeface="Arial" panose="020B0604020202020204" pitchFamily="34" charset="0"/>
              <a:buChar char="•"/>
            </a:pPr>
            <a:r>
              <a:rPr lang="en-US" sz="2400" b="1" i="1" dirty="0">
                <a:solidFill>
                  <a:srgbClr val="88A81D"/>
                </a:solidFill>
                <a:latin typeface="Cambria"/>
                <a:ea typeface="Times New Roman"/>
                <a:cs typeface="Times New Roman"/>
              </a:rPr>
              <a:t>Initial</a:t>
            </a:r>
            <a:r>
              <a:rPr lang="en-US" sz="2400" dirty="0">
                <a:ea typeface="Times New Roman"/>
                <a:cs typeface="Times New Roman"/>
              </a:rPr>
              <a:t> amount of </a:t>
            </a:r>
            <a:r>
              <a:rPr lang="en-US" sz="2400" b="1" i="1" dirty="0">
                <a:solidFill>
                  <a:srgbClr val="88A81D"/>
                </a:solidFill>
                <a:latin typeface="Cambria"/>
                <a:ea typeface="Times New Roman"/>
                <a:cs typeface="Times New Roman"/>
              </a:rPr>
              <a:t>revenue</a:t>
            </a:r>
            <a:r>
              <a:rPr lang="en-US" sz="2400" i="1" dirty="0">
                <a:solidFill>
                  <a:srgbClr val="943634"/>
                </a:solidFill>
                <a:ea typeface="Times New Roman"/>
                <a:cs typeface="Times New Roman"/>
              </a:rPr>
              <a:t> </a:t>
            </a:r>
            <a:r>
              <a:rPr lang="en-US" sz="2400" dirty="0">
                <a:ea typeface="Times New Roman"/>
                <a:cs typeface="Times New Roman"/>
              </a:rPr>
              <a:t>agreed</a:t>
            </a:r>
          </a:p>
          <a:p>
            <a:pPr marL="342900" marR="0" lvl="0" indent="-342900" algn="just">
              <a:lnSpc>
                <a:spcPct val="115000"/>
              </a:lnSpc>
              <a:spcBef>
                <a:spcPts val="0"/>
              </a:spcBef>
              <a:spcAft>
                <a:spcPts val="0"/>
              </a:spcAft>
              <a:buClr>
                <a:schemeClr val="tx1"/>
              </a:buClr>
              <a:buSzPct val="150000"/>
              <a:buFont typeface="Arial" panose="020B0604020202020204" pitchFamily="34" charset="0"/>
              <a:buChar char="•"/>
            </a:pPr>
            <a:r>
              <a:rPr lang="en-US" sz="2400" b="1" i="1" dirty="0">
                <a:solidFill>
                  <a:srgbClr val="88A81D"/>
                </a:solidFill>
                <a:latin typeface="Cambria"/>
                <a:ea typeface="Times New Roman"/>
                <a:cs typeface="Times New Roman"/>
              </a:rPr>
              <a:t>Escalations</a:t>
            </a:r>
            <a:r>
              <a:rPr lang="en-US" sz="2400" dirty="0">
                <a:ea typeface="Times New Roman"/>
                <a:cs typeface="Times New Roman"/>
              </a:rPr>
              <a:t>, Claims, etc. </a:t>
            </a:r>
          </a:p>
          <a:p>
            <a:pPr marL="342900" marR="0" lvl="0" indent="-342900" algn="just">
              <a:lnSpc>
                <a:spcPct val="115000"/>
              </a:lnSpc>
              <a:spcBef>
                <a:spcPts val="0"/>
              </a:spcBef>
              <a:spcAft>
                <a:spcPts val="1000"/>
              </a:spcAft>
              <a:buClr>
                <a:schemeClr val="tx1"/>
              </a:buClr>
              <a:buSzPct val="150000"/>
              <a:buFont typeface="Arial" panose="020B0604020202020204" pitchFamily="34" charset="0"/>
              <a:buChar char="•"/>
            </a:pPr>
            <a:r>
              <a:rPr lang="en-US" sz="2400" b="1" i="1" dirty="0">
                <a:solidFill>
                  <a:srgbClr val="88A81D"/>
                </a:solidFill>
                <a:latin typeface="Cambria"/>
                <a:ea typeface="Times New Roman"/>
                <a:cs typeface="Times New Roman"/>
              </a:rPr>
              <a:t>Variation</a:t>
            </a:r>
            <a:r>
              <a:rPr lang="en-US" sz="2400" dirty="0">
                <a:ea typeface="Times New Roman"/>
                <a:cs typeface="Times New Roman"/>
              </a:rPr>
              <a:t> in contract work, claims, incentive payments, provided it is probable that the principle will accept the claim.</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27407293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14</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2344231"/>
          </a:xfrm>
          <a:prstGeom prst="rect">
            <a:avLst/>
          </a:prstGeom>
          <a:noFill/>
        </p:spPr>
        <p:txBody>
          <a:bodyPr wrap="square" rtlCol="0">
            <a:spAutoFit/>
          </a:bodyPr>
          <a:lstStyle/>
          <a:p>
            <a:pPr algn="just">
              <a:lnSpc>
                <a:spcPct val="115000"/>
              </a:lnSpc>
              <a:spcAft>
                <a:spcPts val="1000"/>
              </a:spcAft>
            </a:pPr>
            <a:r>
              <a:rPr lang="en-US" sz="2400" b="1" dirty="0" smtClean="0">
                <a:solidFill>
                  <a:srgbClr val="365F91"/>
                </a:solidFill>
                <a:latin typeface="Cambria"/>
                <a:ea typeface="Times New Roman"/>
                <a:cs typeface="Times New Roman"/>
              </a:rPr>
              <a:t>Expenses</a:t>
            </a:r>
            <a:r>
              <a:rPr lang="en-US" sz="2400" dirty="0" smtClean="0">
                <a:ea typeface="Times New Roman"/>
                <a:cs typeface="Times New Roman"/>
              </a:rPr>
              <a:t> </a:t>
            </a:r>
            <a:r>
              <a:rPr lang="en-US" sz="2400" dirty="0">
                <a:ea typeface="Times New Roman"/>
                <a:cs typeface="Times New Roman"/>
              </a:rPr>
              <a:t>consist of the following:</a:t>
            </a:r>
          </a:p>
          <a:p>
            <a:pPr marL="342900" marR="0" lvl="0" indent="-342900" algn="just">
              <a:lnSpc>
                <a:spcPct val="115000"/>
              </a:lnSpc>
              <a:spcBef>
                <a:spcPts val="0"/>
              </a:spcBef>
              <a:spcAft>
                <a:spcPts val="0"/>
              </a:spcAft>
              <a:buClr>
                <a:schemeClr val="tx1"/>
              </a:buClr>
              <a:buSzPct val="150000"/>
              <a:buFont typeface="Arial" panose="020B0604020202020204" pitchFamily="34" charset="0"/>
              <a:buChar char="•"/>
            </a:pPr>
            <a:r>
              <a:rPr lang="en-US" sz="2400" b="1" i="1" dirty="0">
                <a:solidFill>
                  <a:srgbClr val="88A81D"/>
                </a:solidFill>
                <a:latin typeface="Cambria"/>
                <a:ea typeface="Times New Roman"/>
                <a:cs typeface="Times New Roman"/>
              </a:rPr>
              <a:t>Costs</a:t>
            </a:r>
            <a:r>
              <a:rPr lang="en-US" sz="2400" dirty="0">
                <a:ea typeface="Times New Roman"/>
                <a:cs typeface="Times New Roman"/>
              </a:rPr>
              <a:t> that </a:t>
            </a:r>
            <a:r>
              <a:rPr lang="en-US" sz="2400" b="1" i="1" dirty="0">
                <a:solidFill>
                  <a:srgbClr val="88A81D"/>
                </a:solidFill>
                <a:latin typeface="Cambria"/>
                <a:ea typeface="Times New Roman"/>
                <a:cs typeface="Times New Roman"/>
              </a:rPr>
              <a:t>relate directly</a:t>
            </a:r>
            <a:r>
              <a:rPr lang="en-US" sz="2400" dirty="0">
                <a:solidFill>
                  <a:srgbClr val="88A81D"/>
                </a:solidFill>
                <a:ea typeface="Times New Roman"/>
                <a:cs typeface="Times New Roman"/>
              </a:rPr>
              <a:t> </a:t>
            </a:r>
            <a:r>
              <a:rPr lang="en-US" sz="2400" dirty="0">
                <a:ea typeface="Times New Roman"/>
                <a:cs typeface="Times New Roman"/>
              </a:rPr>
              <a:t>to the specific contracts</a:t>
            </a:r>
          </a:p>
          <a:p>
            <a:pPr marL="342900" marR="0" lvl="0" indent="-342900" algn="just">
              <a:lnSpc>
                <a:spcPct val="115000"/>
              </a:lnSpc>
              <a:spcBef>
                <a:spcPts val="0"/>
              </a:spcBef>
              <a:spcAft>
                <a:spcPts val="0"/>
              </a:spcAft>
              <a:buClr>
                <a:schemeClr val="tx1"/>
              </a:buClr>
              <a:buSzPct val="150000"/>
              <a:buFont typeface="Arial" panose="020B0604020202020204" pitchFamily="34" charset="0"/>
              <a:buChar char="•"/>
            </a:pPr>
            <a:r>
              <a:rPr lang="en-US" sz="2400" b="1" i="1" dirty="0">
                <a:solidFill>
                  <a:srgbClr val="88A81D"/>
                </a:solidFill>
                <a:latin typeface="Cambria"/>
                <a:ea typeface="Times New Roman"/>
                <a:cs typeface="Times New Roman"/>
              </a:rPr>
              <a:t>Costs</a:t>
            </a:r>
            <a:r>
              <a:rPr lang="en-US" sz="2400" dirty="0">
                <a:ea typeface="Times New Roman"/>
                <a:cs typeface="Times New Roman"/>
              </a:rPr>
              <a:t> that </a:t>
            </a:r>
            <a:r>
              <a:rPr lang="en-US" sz="2400" b="1" i="1" dirty="0">
                <a:solidFill>
                  <a:srgbClr val="88A81D"/>
                </a:solidFill>
                <a:latin typeface="Cambria"/>
                <a:ea typeface="Times New Roman"/>
                <a:cs typeface="Times New Roman"/>
              </a:rPr>
              <a:t>can be allocated</a:t>
            </a:r>
            <a:r>
              <a:rPr lang="en-US" sz="2400" dirty="0">
                <a:solidFill>
                  <a:srgbClr val="88A81D"/>
                </a:solidFill>
                <a:ea typeface="Times New Roman"/>
                <a:cs typeface="Times New Roman"/>
              </a:rPr>
              <a:t> </a:t>
            </a:r>
            <a:r>
              <a:rPr lang="en-US" sz="2400" dirty="0">
                <a:ea typeface="Times New Roman"/>
                <a:cs typeface="Times New Roman"/>
              </a:rPr>
              <a:t>to the contract,</a:t>
            </a:r>
          </a:p>
          <a:p>
            <a:pPr marL="342900" marR="0" lvl="0" indent="-342900" algn="just">
              <a:lnSpc>
                <a:spcPct val="115000"/>
              </a:lnSpc>
              <a:spcBef>
                <a:spcPts val="0"/>
              </a:spcBef>
              <a:spcAft>
                <a:spcPts val="0"/>
              </a:spcAft>
              <a:buClr>
                <a:schemeClr val="tx1"/>
              </a:buClr>
              <a:buSzPct val="150000"/>
              <a:buFont typeface="Arial" panose="020B0604020202020204" pitchFamily="34" charset="0"/>
              <a:buChar char="•"/>
            </a:pPr>
            <a:r>
              <a:rPr lang="en-US" sz="2400" b="1" i="1" dirty="0">
                <a:solidFill>
                  <a:srgbClr val="88A81D"/>
                </a:solidFill>
                <a:latin typeface="Cambria"/>
                <a:ea typeface="Times New Roman"/>
                <a:cs typeface="Times New Roman"/>
              </a:rPr>
              <a:t>Costs</a:t>
            </a:r>
            <a:r>
              <a:rPr lang="en-US" sz="2400" dirty="0">
                <a:solidFill>
                  <a:srgbClr val="88A81D"/>
                </a:solidFill>
                <a:ea typeface="Times New Roman"/>
                <a:cs typeface="Times New Roman"/>
              </a:rPr>
              <a:t> </a:t>
            </a:r>
            <a:r>
              <a:rPr lang="en-US" sz="2400" b="1" i="1" dirty="0">
                <a:solidFill>
                  <a:srgbClr val="88A81D"/>
                </a:solidFill>
                <a:latin typeface="Cambria"/>
                <a:ea typeface="Times New Roman"/>
                <a:cs typeface="Times New Roman"/>
              </a:rPr>
              <a:t>specifically chargeable</a:t>
            </a:r>
            <a:r>
              <a:rPr lang="en-US" sz="2400" dirty="0">
                <a:solidFill>
                  <a:srgbClr val="88A81D"/>
                </a:solidFill>
                <a:ea typeface="Times New Roman"/>
                <a:cs typeface="Times New Roman"/>
              </a:rPr>
              <a:t> </a:t>
            </a:r>
            <a:r>
              <a:rPr lang="en-US" sz="2400" dirty="0">
                <a:ea typeface="Times New Roman"/>
                <a:cs typeface="Times New Roman"/>
              </a:rPr>
              <a:t>to the customer under the terms of the contract.</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41511740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15</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1549783"/>
          </a:xfrm>
          <a:prstGeom prst="rect">
            <a:avLst/>
          </a:prstGeom>
          <a:noFill/>
        </p:spPr>
        <p:txBody>
          <a:bodyPr wrap="square" rtlCol="0">
            <a:spAutoFit/>
          </a:bodyPr>
          <a:lstStyle/>
          <a:p>
            <a:pPr>
              <a:lnSpc>
                <a:spcPct val="115000"/>
              </a:lnSpc>
              <a:spcBef>
                <a:spcPts val="2400"/>
              </a:spcBef>
            </a:pPr>
            <a:r>
              <a:rPr lang="en-US" sz="2800" b="1" kern="0" dirty="0" smtClean="0">
                <a:solidFill>
                  <a:srgbClr val="365F91"/>
                </a:solidFill>
                <a:ea typeface="Times New Roman"/>
                <a:cs typeface="Times New Roman"/>
              </a:rPr>
              <a:t>Contract </a:t>
            </a:r>
            <a:r>
              <a:rPr lang="en-US" sz="2800" b="1" kern="0" dirty="0">
                <a:solidFill>
                  <a:srgbClr val="365F91"/>
                </a:solidFill>
                <a:ea typeface="Times New Roman"/>
                <a:cs typeface="Times New Roman"/>
              </a:rPr>
              <a:t>costs</a:t>
            </a:r>
            <a:br>
              <a:rPr lang="en-US" sz="2800" b="1" kern="0" dirty="0">
                <a:solidFill>
                  <a:srgbClr val="365F91"/>
                </a:solidFill>
                <a:ea typeface="Times New Roman"/>
                <a:cs typeface="Times New Roman"/>
              </a:rPr>
            </a:br>
            <a:r>
              <a:rPr lang="en-US" sz="2800" dirty="0" smtClean="0">
                <a:ea typeface="Times New Roman"/>
                <a:cs typeface="Times New Roman"/>
              </a:rPr>
              <a:t>Following </a:t>
            </a:r>
            <a:r>
              <a:rPr lang="en-US" sz="2800" dirty="0">
                <a:ea typeface="Times New Roman"/>
                <a:cs typeface="Times New Roman"/>
              </a:rPr>
              <a:t>are the costs which should be included and excluded while </a:t>
            </a:r>
            <a:r>
              <a:rPr lang="en-US" sz="2800" dirty="0" smtClean="0">
                <a:ea typeface="Times New Roman"/>
                <a:cs typeface="Times New Roman"/>
              </a:rPr>
              <a:t>determining </a:t>
            </a:r>
            <a:r>
              <a:rPr lang="en-US" sz="2800" dirty="0">
                <a:ea typeface="Times New Roman"/>
                <a:cs typeface="Times New Roman"/>
              </a:rPr>
              <a:t>the contract cost:</a:t>
            </a:r>
            <a:endParaRPr lang="en-US" sz="20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42611749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16</a:t>
            </a:fld>
            <a:endParaRPr lang="en-US" sz="2400" b="1" dirty="0">
              <a:solidFill>
                <a:schemeClr val="bg1"/>
              </a:solidFill>
            </a:endParaRPr>
          </a:p>
        </p:txBody>
      </p:sp>
      <p:sp>
        <p:nvSpPr>
          <p:cNvPr id="26" name="TextBox 25"/>
          <p:cNvSpPr txBox="1"/>
          <p:nvPr/>
        </p:nvSpPr>
        <p:spPr>
          <a:xfrm>
            <a:off x="381000" y="17228"/>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558743"/>
          </a:xfrm>
          <a:prstGeom prst="rect">
            <a:avLst/>
          </a:prstGeom>
          <a:noFill/>
        </p:spPr>
        <p:txBody>
          <a:bodyPr wrap="square" rtlCol="0">
            <a:spAutoFit/>
          </a:bodyPr>
          <a:lstStyle/>
          <a:p>
            <a:pPr algn="just">
              <a:lnSpc>
                <a:spcPct val="115000"/>
              </a:lnSpc>
              <a:spcAft>
                <a:spcPts val="1000"/>
              </a:spcAft>
            </a:pPr>
            <a:r>
              <a:rPr lang="en-US" sz="2800" dirty="0" smtClean="0">
                <a:ea typeface="Times New Roman"/>
                <a:cs typeface="Times New Roman"/>
              </a:rPr>
              <a:t> </a:t>
            </a:r>
            <a:endParaRPr lang="en-US" sz="20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graphicFrame>
        <p:nvGraphicFramePr>
          <p:cNvPr id="12" name="Diagram 11"/>
          <p:cNvGraphicFramePr/>
          <p:nvPr>
            <p:extLst>
              <p:ext uri="{D42A27DB-BD31-4B8C-83A1-F6EECF244321}">
                <p14:modId xmlns:p14="http://schemas.microsoft.com/office/powerpoint/2010/main" val="2703186547"/>
              </p:ext>
            </p:extLst>
          </p:nvPr>
        </p:nvGraphicFramePr>
        <p:xfrm>
          <a:off x="533400" y="1819271"/>
          <a:ext cx="8001000" cy="50387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6794524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17</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116571"/>
            <a:ext cx="8077200" cy="3076740"/>
          </a:xfrm>
          <a:prstGeom prst="rect">
            <a:avLst/>
          </a:prstGeom>
          <a:noFill/>
        </p:spPr>
        <p:txBody>
          <a:bodyPr wrap="square" rtlCol="0">
            <a:spAutoFit/>
          </a:bodyPr>
          <a:lstStyle/>
          <a:p>
            <a:pPr>
              <a:lnSpc>
                <a:spcPct val="115000"/>
              </a:lnSpc>
              <a:spcBef>
                <a:spcPts val="1000"/>
              </a:spcBef>
              <a:spcAft>
                <a:spcPts val="1400"/>
              </a:spcAft>
            </a:pPr>
            <a:r>
              <a:rPr lang="en-US" sz="2400" b="1" i="1" dirty="0">
                <a:solidFill>
                  <a:srgbClr val="88A81D"/>
                </a:solidFill>
                <a:ea typeface="Times New Roman"/>
                <a:cs typeface="Times New Roman"/>
              </a:rPr>
              <a:t>Combining and segmenting of construction contracts</a:t>
            </a:r>
          </a:p>
          <a:p>
            <a:pPr algn="just">
              <a:lnSpc>
                <a:spcPct val="115000"/>
              </a:lnSpc>
              <a:spcAft>
                <a:spcPts val="1000"/>
              </a:spcAft>
            </a:pPr>
            <a:r>
              <a:rPr lang="en-US" sz="2400" dirty="0" smtClean="0">
                <a:ea typeface="Times New Roman"/>
                <a:cs typeface="Times New Roman"/>
              </a:rPr>
              <a:t>Construction </a:t>
            </a:r>
            <a:r>
              <a:rPr lang="en-US" sz="2400" dirty="0">
                <a:ea typeface="Times New Roman"/>
                <a:cs typeface="Times New Roman"/>
              </a:rPr>
              <a:t>contracts can be </a:t>
            </a:r>
            <a:r>
              <a:rPr lang="en-US" sz="2400" b="1" dirty="0">
                <a:solidFill>
                  <a:srgbClr val="4F81BD"/>
                </a:solidFill>
                <a:latin typeface="Cambria"/>
                <a:ea typeface="Times New Roman"/>
                <a:cs typeface="Times New Roman"/>
              </a:rPr>
              <a:t>combined </a:t>
            </a:r>
            <a:r>
              <a:rPr lang="en-US" sz="2400" dirty="0">
                <a:ea typeface="Times New Roman"/>
                <a:cs typeface="Times New Roman"/>
              </a:rPr>
              <a:t>if:</a:t>
            </a:r>
          </a:p>
          <a:p>
            <a:pPr marL="800100" lvl="1" indent="-342900" algn="just">
              <a:lnSpc>
                <a:spcPct val="115000"/>
              </a:lnSpc>
              <a:buClr>
                <a:schemeClr val="tx1"/>
              </a:buClr>
              <a:buSzPct val="150000"/>
              <a:buFont typeface="Arial" panose="020B0604020202020204" pitchFamily="34" charset="0"/>
              <a:buChar char="•"/>
            </a:pPr>
            <a:r>
              <a:rPr lang="en-US" sz="2400" dirty="0">
                <a:ea typeface="Times New Roman"/>
                <a:cs typeface="Times New Roman"/>
              </a:rPr>
              <a:t>It can be treated as </a:t>
            </a:r>
            <a:r>
              <a:rPr lang="en-US" sz="2400" b="1" dirty="0">
                <a:solidFill>
                  <a:srgbClr val="88A81D"/>
                </a:solidFill>
                <a:latin typeface="Cambria"/>
                <a:ea typeface="Times New Roman"/>
                <a:cs typeface="Times New Roman"/>
              </a:rPr>
              <a:t>single package</a:t>
            </a:r>
            <a:r>
              <a:rPr lang="en-US" sz="2400" b="1" dirty="0">
                <a:solidFill>
                  <a:srgbClr val="943634"/>
                </a:solidFill>
                <a:latin typeface="Cambria"/>
                <a:ea typeface="Times New Roman"/>
                <a:cs typeface="Times New Roman"/>
              </a:rPr>
              <a:t>	</a:t>
            </a:r>
            <a:endParaRPr lang="en-US" sz="2400" dirty="0">
              <a:ea typeface="Times New Roman"/>
              <a:cs typeface="Times New Roman"/>
            </a:endParaRPr>
          </a:p>
          <a:p>
            <a:pPr marL="800100" lvl="1" indent="-342900" algn="just">
              <a:lnSpc>
                <a:spcPct val="115000"/>
              </a:lnSpc>
              <a:buClr>
                <a:schemeClr val="tx1"/>
              </a:buClr>
              <a:buSzPct val="150000"/>
              <a:buFont typeface="Arial" panose="020B0604020202020204" pitchFamily="34" charset="0"/>
              <a:buChar char="•"/>
            </a:pPr>
            <a:r>
              <a:rPr lang="en-US" sz="2400" b="1" dirty="0">
                <a:solidFill>
                  <a:srgbClr val="4F81BD"/>
                </a:solidFill>
                <a:latin typeface="Cambria"/>
                <a:ea typeface="Times New Roman"/>
                <a:cs typeface="Times New Roman"/>
              </a:rPr>
              <a:t>Part of </a:t>
            </a:r>
            <a:r>
              <a:rPr lang="en-US" sz="2400" b="1" dirty="0">
                <a:solidFill>
                  <a:srgbClr val="88A81D"/>
                </a:solidFill>
                <a:latin typeface="Cambria"/>
                <a:ea typeface="Times New Roman"/>
                <a:cs typeface="Times New Roman"/>
              </a:rPr>
              <a:t>single project</a:t>
            </a:r>
            <a:r>
              <a:rPr lang="en-US" sz="2400" b="1" dirty="0">
                <a:solidFill>
                  <a:srgbClr val="632423"/>
                </a:solidFill>
                <a:latin typeface="Cambria"/>
                <a:ea typeface="Times New Roman"/>
                <a:cs typeface="Times New Roman"/>
              </a:rPr>
              <a:t>.</a:t>
            </a:r>
            <a:endParaRPr lang="en-US" sz="2400" dirty="0">
              <a:ea typeface="Times New Roman"/>
              <a:cs typeface="Times New Roman"/>
            </a:endParaRPr>
          </a:p>
          <a:p>
            <a:pPr marL="800100" lvl="1" indent="-342900" algn="just">
              <a:lnSpc>
                <a:spcPct val="115000"/>
              </a:lnSpc>
              <a:spcAft>
                <a:spcPts val="1000"/>
              </a:spcAft>
              <a:buClr>
                <a:schemeClr val="tx1"/>
              </a:buClr>
              <a:buSzPct val="150000"/>
              <a:buFont typeface="Arial" panose="020B0604020202020204" pitchFamily="34" charset="0"/>
              <a:buChar char="•"/>
            </a:pPr>
            <a:r>
              <a:rPr lang="en-US" sz="2400" dirty="0">
                <a:ea typeface="Times New Roman"/>
                <a:cs typeface="Times New Roman"/>
              </a:rPr>
              <a:t>Performed concurrently or in a </a:t>
            </a:r>
            <a:r>
              <a:rPr lang="en-US" sz="2400" b="1" dirty="0">
                <a:solidFill>
                  <a:srgbClr val="88A81D"/>
                </a:solidFill>
                <a:latin typeface="Cambria"/>
                <a:ea typeface="Times New Roman"/>
                <a:cs typeface="Times New Roman"/>
              </a:rPr>
              <a:t>continuous sequence</a:t>
            </a:r>
            <a:endParaRPr lang="en-US" sz="2400" dirty="0">
              <a:solidFill>
                <a:srgbClr val="88A81D"/>
              </a:solidFill>
              <a:ea typeface="Times New Roman"/>
              <a:cs typeface="Times New Roman"/>
            </a:endParaRPr>
          </a:p>
          <a:p>
            <a:pPr algn="just">
              <a:lnSpc>
                <a:spcPct val="115000"/>
              </a:lnSpc>
              <a:spcAft>
                <a:spcPts val="1000"/>
              </a:spcAft>
            </a:pPr>
            <a:r>
              <a:rPr lang="en-US" sz="2400" dirty="0" smtClean="0">
                <a:ea typeface="Times New Roman"/>
                <a:cs typeface="Times New Roman"/>
              </a:rPr>
              <a:t>Construction </a:t>
            </a:r>
            <a:r>
              <a:rPr lang="en-US" sz="2400" dirty="0">
                <a:ea typeface="Times New Roman"/>
                <a:cs typeface="Times New Roman"/>
              </a:rPr>
              <a:t>contracts should be </a:t>
            </a:r>
            <a:r>
              <a:rPr lang="en-US" sz="2400" b="1" dirty="0">
                <a:solidFill>
                  <a:srgbClr val="4F81BD"/>
                </a:solidFill>
                <a:latin typeface="Cambria"/>
                <a:ea typeface="Times New Roman"/>
                <a:cs typeface="Times New Roman"/>
              </a:rPr>
              <a:t>segmented</a:t>
            </a:r>
            <a:r>
              <a:rPr lang="en-US" sz="2400" dirty="0">
                <a:ea typeface="Times New Roman"/>
                <a:cs typeface="Times New Roman"/>
              </a:rPr>
              <a:t> if:</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5303243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18</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53995" y="2057400"/>
            <a:ext cx="8077200" cy="1791260"/>
          </a:xfrm>
          <a:prstGeom prst="rect">
            <a:avLst/>
          </a:prstGeom>
          <a:noFill/>
        </p:spPr>
        <p:txBody>
          <a:bodyPr wrap="square" rtlCol="0">
            <a:spAutoFit/>
          </a:bodyPr>
          <a:lstStyle/>
          <a:p>
            <a:pPr marL="800100" lvl="1" indent="-342900" algn="just">
              <a:lnSpc>
                <a:spcPct val="115000"/>
              </a:lnSpc>
              <a:buClr>
                <a:schemeClr val="tx1"/>
              </a:buClr>
              <a:buSzPct val="150000"/>
              <a:buFont typeface="Arial" panose="020B0604020202020204" pitchFamily="34" charset="0"/>
              <a:buChar char="•"/>
            </a:pPr>
            <a:r>
              <a:rPr lang="en-US" sz="2400" dirty="0">
                <a:ea typeface="Times New Roman"/>
                <a:cs typeface="Times New Roman"/>
              </a:rPr>
              <a:t>There are </a:t>
            </a:r>
            <a:r>
              <a:rPr lang="en-US" sz="2400" b="1" dirty="0">
                <a:solidFill>
                  <a:srgbClr val="88A81D"/>
                </a:solidFill>
                <a:latin typeface="Cambria"/>
                <a:ea typeface="Times New Roman"/>
                <a:cs typeface="Times New Roman"/>
              </a:rPr>
              <a:t>separate proposals</a:t>
            </a:r>
            <a:r>
              <a:rPr lang="en-US" sz="2400" dirty="0">
                <a:solidFill>
                  <a:srgbClr val="88A81D"/>
                </a:solidFill>
                <a:ea typeface="Times New Roman"/>
                <a:cs typeface="Times New Roman"/>
              </a:rPr>
              <a:t> </a:t>
            </a:r>
            <a:r>
              <a:rPr lang="en-US" sz="2400" dirty="0">
                <a:ea typeface="Times New Roman"/>
                <a:cs typeface="Times New Roman"/>
              </a:rPr>
              <a:t>for each asset</a:t>
            </a:r>
          </a:p>
          <a:p>
            <a:pPr marL="800100" lvl="1" indent="-342900" algn="just">
              <a:lnSpc>
                <a:spcPct val="115000"/>
              </a:lnSpc>
              <a:buClr>
                <a:schemeClr val="tx1"/>
              </a:buClr>
              <a:buSzPct val="150000"/>
              <a:buFont typeface="Arial" panose="020B0604020202020204" pitchFamily="34" charset="0"/>
              <a:buChar char="•"/>
            </a:pPr>
            <a:r>
              <a:rPr lang="en-US" sz="2400" b="1" dirty="0">
                <a:solidFill>
                  <a:srgbClr val="88A81D"/>
                </a:solidFill>
                <a:latin typeface="Cambria"/>
                <a:ea typeface="Times New Roman"/>
                <a:cs typeface="Times New Roman"/>
              </a:rPr>
              <a:t>Each asset</a:t>
            </a:r>
            <a:r>
              <a:rPr lang="en-US" sz="2400" dirty="0">
                <a:solidFill>
                  <a:srgbClr val="88A81D"/>
                </a:solidFill>
                <a:ea typeface="Times New Roman"/>
                <a:cs typeface="Times New Roman"/>
              </a:rPr>
              <a:t> </a:t>
            </a:r>
            <a:r>
              <a:rPr lang="en-US" sz="2400" dirty="0">
                <a:ea typeface="Times New Roman"/>
                <a:cs typeface="Times New Roman"/>
              </a:rPr>
              <a:t>has been subject to </a:t>
            </a:r>
            <a:r>
              <a:rPr lang="en-US" sz="2400" b="1" dirty="0">
                <a:solidFill>
                  <a:srgbClr val="88A81D"/>
                </a:solidFill>
                <a:latin typeface="Cambria"/>
                <a:ea typeface="Times New Roman"/>
                <a:cs typeface="Times New Roman"/>
              </a:rPr>
              <a:t>separate negotiations</a:t>
            </a:r>
            <a:r>
              <a:rPr lang="en-US" sz="2400" dirty="0">
                <a:solidFill>
                  <a:srgbClr val="88A81D"/>
                </a:solidFill>
                <a:ea typeface="Times New Roman"/>
                <a:cs typeface="Times New Roman"/>
              </a:rPr>
              <a:t> </a:t>
            </a:r>
            <a:r>
              <a:rPr lang="en-US" sz="2400" dirty="0">
                <a:ea typeface="Times New Roman"/>
                <a:cs typeface="Times New Roman"/>
              </a:rPr>
              <a:t>and can be accepted or rejected</a:t>
            </a:r>
          </a:p>
          <a:p>
            <a:pPr marL="800100" lvl="1" indent="-342900" algn="just">
              <a:lnSpc>
                <a:spcPct val="115000"/>
              </a:lnSpc>
              <a:spcAft>
                <a:spcPts val="1000"/>
              </a:spcAft>
              <a:buClr>
                <a:schemeClr val="tx1"/>
              </a:buClr>
              <a:buSzPct val="150000"/>
              <a:buFont typeface="Arial" panose="020B0604020202020204" pitchFamily="34" charset="0"/>
              <a:buChar char="•"/>
            </a:pPr>
            <a:r>
              <a:rPr lang="en-US" sz="2400" b="1" dirty="0">
                <a:solidFill>
                  <a:srgbClr val="88A81D"/>
                </a:solidFill>
                <a:latin typeface="Cambria"/>
                <a:ea typeface="Times New Roman"/>
                <a:cs typeface="Times New Roman"/>
              </a:rPr>
              <a:t>Costs &amp; Revenue </a:t>
            </a:r>
            <a:r>
              <a:rPr lang="en-US" sz="2400" dirty="0">
                <a:ea typeface="Times New Roman"/>
                <a:cs typeface="Times New Roman"/>
              </a:rPr>
              <a:t>of each asset can be </a:t>
            </a:r>
            <a:r>
              <a:rPr lang="en-US" sz="2400" b="1" dirty="0">
                <a:solidFill>
                  <a:srgbClr val="88A81D"/>
                </a:solidFill>
                <a:latin typeface="Cambria"/>
                <a:ea typeface="Times New Roman"/>
                <a:cs typeface="Times New Roman"/>
              </a:rPr>
              <a:t>identified</a:t>
            </a:r>
            <a:endParaRPr lang="en-US" sz="2400" dirty="0">
              <a:solidFill>
                <a:srgbClr val="88A81D"/>
              </a:solidFill>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
        <p:nvSpPr>
          <p:cNvPr id="2" name="Rectangle 1"/>
          <p:cNvSpPr/>
          <p:nvPr/>
        </p:nvSpPr>
        <p:spPr>
          <a:xfrm>
            <a:off x="644718" y="3817985"/>
            <a:ext cx="7848600" cy="2395528"/>
          </a:xfrm>
          <a:prstGeom prst="rect">
            <a:avLst/>
          </a:prstGeom>
        </p:spPr>
        <p:txBody>
          <a:bodyPr wrap="square">
            <a:spAutoFit/>
          </a:bodyPr>
          <a:lstStyle/>
          <a:p>
            <a:pPr>
              <a:lnSpc>
                <a:spcPct val="115000"/>
              </a:lnSpc>
              <a:spcBef>
                <a:spcPts val="1000"/>
              </a:spcBef>
              <a:spcAft>
                <a:spcPts val="1400"/>
              </a:spcAft>
            </a:pPr>
            <a:r>
              <a:rPr lang="en-US" sz="2400" b="1" i="1" dirty="0">
                <a:solidFill>
                  <a:srgbClr val="88A81D"/>
                </a:solidFill>
                <a:ea typeface="Times New Roman"/>
                <a:cs typeface="Times New Roman"/>
              </a:rPr>
              <a:t>Treatment of contract cost relating to </a:t>
            </a:r>
            <a:r>
              <a:rPr lang="en-US" sz="2400" b="1" i="1" u="sng" dirty="0">
                <a:solidFill>
                  <a:srgbClr val="88A81D"/>
                </a:solidFill>
                <a:ea typeface="Times New Roman"/>
                <a:cs typeface="Times New Roman"/>
              </a:rPr>
              <a:t>Future Activity</a:t>
            </a:r>
            <a:endParaRPr lang="en-US" sz="2400" b="1" i="1" dirty="0">
              <a:solidFill>
                <a:srgbClr val="88A81D"/>
              </a:solidFill>
              <a:ea typeface="Times New Roman"/>
              <a:cs typeface="Times New Roman"/>
            </a:endParaRPr>
          </a:p>
          <a:p>
            <a:pPr marL="800100" lvl="1" indent="-342900" algn="just">
              <a:lnSpc>
                <a:spcPct val="115000"/>
              </a:lnSpc>
              <a:buClr>
                <a:schemeClr val="tx1"/>
              </a:buClr>
              <a:buSzPct val="150000"/>
              <a:buFont typeface="Arial" panose="020B0604020202020204" pitchFamily="34" charset="0"/>
              <a:buChar char="•"/>
            </a:pPr>
            <a:r>
              <a:rPr lang="en-US" sz="2400" b="1" i="1" dirty="0">
                <a:solidFill>
                  <a:srgbClr val="88A81D"/>
                </a:solidFill>
                <a:ea typeface="Times New Roman"/>
                <a:cs typeface="Times New Roman"/>
              </a:rPr>
              <a:t>If the recovery is probable</a:t>
            </a:r>
            <a:r>
              <a:rPr lang="en-US" sz="2400" dirty="0">
                <a:solidFill>
                  <a:srgbClr val="88A81D"/>
                </a:solidFill>
                <a:ea typeface="Times New Roman"/>
                <a:cs typeface="Times New Roman"/>
              </a:rPr>
              <a:t>- </a:t>
            </a:r>
            <a:r>
              <a:rPr lang="en-US" sz="2400" dirty="0">
                <a:ea typeface="Times New Roman"/>
                <a:cs typeface="Times New Roman"/>
              </a:rPr>
              <a:t>It should be treated as an </a:t>
            </a:r>
            <a:r>
              <a:rPr lang="en-US" sz="2400" b="1" i="1" dirty="0">
                <a:solidFill>
                  <a:srgbClr val="88A81D"/>
                </a:solidFill>
                <a:ea typeface="Times New Roman"/>
                <a:cs typeface="Times New Roman"/>
              </a:rPr>
              <a:t>Asset</a:t>
            </a:r>
            <a:r>
              <a:rPr lang="en-US" sz="2400" b="1" i="1" dirty="0">
                <a:ea typeface="Times New Roman"/>
                <a:cs typeface="Times New Roman"/>
              </a:rPr>
              <a:t> </a:t>
            </a:r>
            <a:r>
              <a:rPr lang="en-US" sz="2400" dirty="0">
                <a:ea typeface="Times New Roman"/>
                <a:cs typeface="Times New Roman"/>
              </a:rPr>
              <a:t>i.e. amount recoverable from the customer</a:t>
            </a:r>
          </a:p>
          <a:p>
            <a:pPr marL="800100" lvl="1" indent="-342900" algn="just">
              <a:lnSpc>
                <a:spcPct val="115000"/>
              </a:lnSpc>
              <a:spcAft>
                <a:spcPts val="1000"/>
              </a:spcAft>
              <a:buClr>
                <a:schemeClr val="tx1"/>
              </a:buClr>
              <a:buSzPct val="150000"/>
              <a:buFont typeface="Arial" panose="020B0604020202020204" pitchFamily="34" charset="0"/>
              <a:buChar char="•"/>
            </a:pPr>
            <a:r>
              <a:rPr lang="en-US" sz="2400" b="1" i="1" dirty="0">
                <a:solidFill>
                  <a:srgbClr val="88A81D"/>
                </a:solidFill>
                <a:ea typeface="Times New Roman"/>
                <a:cs typeface="Times New Roman"/>
              </a:rPr>
              <a:t>If the recovery is not probable-</a:t>
            </a:r>
            <a:r>
              <a:rPr lang="en-US" sz="2400" dirty="0">
                <a:solidFill>
                  <a:srgbClr val="88A81D"/>
                </a:solidFill>
                <a:ea typeface="Times New Roman"/>
                <a:cs typeface="Times New Roman"/>
              </a:rPr>
              <a:t> </a:t>
            </a:r>
            <a:r>
              <a:rPr lang="en-US" sz="2400" dirty="0">
                <a:ea typeface="Times New Roman"/>
                <a:cs typeface="Times New Roman"/>
              </a:rPr>
              <a:t>It should be treated as an </a:t>
            </a:r>
            <a:r>
              <a:rPr lang="en-US" sz="2400" b="1" i="1" dirty="0">
                <a:solidFill>
                  <a:srgbClr val="88A81D"/>
                </a:solidFill>
                <a:ea typeface="Times New Roman"/>
                <a:cs typeface="Times New Roman"/>
              </a:rPr>
              <a:t>expense</a:t>
            </a:r>
            <a:r>
              <a:rPr lang="en-US" sz="2400" dirty="0">
                <a:ea typeface="Times New Roman"/>
                <a:cs typeface="Times New Roman"/>
              </a:rPr>
              <a:t> of the period.</a:t>
            </a:r>
          </a:p>
        </p:txBody>
      </p:sp>
    </p:spTree>
    <p:extLst>
      <p:ext uri="{BB962C8B-B14F-4D97-AF65-F5344CB8AC3E}">
        <p14:creationId xmlns:p14="http://schemas.microsoft.com/office/powerpoint/2010/main" val="18227302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19</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718930" y="2286000"/>
            <a:ext cx="8077200" cy="1791260"/>
          </a:xfrm>
          <a:prstGeom prst="rect">
            <a:avLst/>
          </a:prstGeom>
          <a:noFill/>
        </p:spPr>
        <p:txBody>
          <a:bodyPr wrap="square" rtlCol="0">
            <a:spAutoFit/>
          </a:bodyPr>
          <a:lstStyle/>
          <a:p>
            <a:pPr marL="342900" marR="0" lvl="0" indent="-342900" algn="just">
              <a:lnSpc>
                <a:spcPct val="115000"/>
              </a:lnSpc>
              <a:spcBef>
                <a:spcPts val="0"/>
              </a:spcBef>
              <a:spcAft>
                <a:spcPts val="0"/>
              </a:spcAft>
              <a:buClr>
                <a:schemeClr val="tx1"/>
              </a:buClr>
              <a:buSzPct val="150000"/>
              <a:buFont typeface="Arial" panose="020B0604020202020204" pitchFamily="34" charset="0"/>
              <a:buChar char="•"/>
            </a:pPr>
            <a:r>
              <a:rPr lang="en-US" sz="2400" b="1" i="1" dirty="0">
                <a:solidFill>
                  <a:srgbClr val="88A81D"/>
                </a:solidFill>
                <a:ea typeface="Times New Roman"/>
                <a:cs typeface="Times New Roman"/>
              </a:rPr>
              <a:t>Revenue</a:t>
            </a:r>
            <a:r>
              <a:rPr lang="en-US" sz="2400" dirty="0">
                <a:ea typeface="Times New Roman"/>
                <a:cs typeface="Times New Roman"/>
              </a:rPr>
              <a:t> should be recognized only to the extent of contract cost of which </a:t>
            </a:r>
            <a:r>
              <a:rPr lang="en-US" sz="2400" b="1" i="1" dirty="0">
                <a:solidFill>
                  <a:srgbClr val="88A81D"/>
                </a:solidFill>
                <a:ea typeface="Times New Roman"/>
                <a:cs typeface="Times New Roman"/>
              </a:rPr>
              <a:t>recovery is probable</a:t>
            </a:r>
            <a:r>
              <a:rPr lang="en-US" sz="2400" dirty="0">
                <a:ea typeface="Times New Roman"/>
                <a:cs typeface="Times New Roman"/>
              </a:rPr>
              <a:t>.</a:t>
            </a:r>
          </a:p>
          <a:p>
            <a:pPr marL="342900" marR="0" lvl="0" indent="-342900" algn="just">
              <a:lnSpc>
                <a:spcPct val="115000"/>
              </a:lnSpc>
              <a:spcBef>
                <a:spcPts val="0"/>
              </a:spcBef>
              <a:spcAft>
                <a:spcPts val="1000"/>
              </a:spcAft>
              <a:buClr>
                <a:schemeClr val="tx1"/>
              </a:buClr>
              <a:buSzPct val="150000"/>
              <a:buFont typeface="Arial" panose="020B0604020202020204" pitchFamily="34" charset="0"/>
              <a:buChar char="•"/>
            </a:pPr>
            <a:r>
              <a:rPr lang="en-US" sz="2400" dirty="0">
                <a:ea typeface="Times New Roman"/>
                <a:cs typeface="Times New Roman"/>
              </a:rPr>
              <a:t>Contract </a:t>
            </a:r>
            <a:r>
              <a:rPr lang="en-US" sz="2400" b="1" i="1" dirty="0">
                <a:solidFill>
                  <a:srgbClr val="88A81D"/>
                </a:solidFill>
                <a:ea typeface="Times New Roman"/>
                <a:cs typeface="Times New Roman"/>
              </a:rPr>
              <a:t>costs</a:t>
            </a:r>
            <a:r>
              <a:rPr lang="en-US" sz="2400" b="1" i="1" dirty="0">
                <a:solidFill>
                  <a:srgbClr val="943634"/>
                </a:solidFill>
                <a:ea typeface="Times New Roman"/>
                <a:cs typeface="Times New Roman"/>
              </a:rPr>
              <a:t> </a:t>
            </a:r>
            <a:r>
              <a:rPr lang="en-US" sz="2400" dirty="0">
                <a:ea typeface="Times New Roman"/>
                <a:cs typeface="Times New Roman"/>
              </a:rPr>
              <a:t>should be recognized in the period in which costs are </a:t>
            </a:r>
            <a:r>
              <a:rPr lang="en-US" sz="2400" b="1" i="1" dirty="0">
                <a:solidFill>
                  <a:srgbClr val="88A81D"/>
                </a:solidFill>
                <a:ea typeface="Times New Roman"/>
                <a:cs typeface="Times New Roman"/>
              </a:rPr>
              <a:t>incurred</a:t>
            </a:r>
            <a:r>
              <a:rPr lang="en-US" sz="2400" dirty="0">
                <a:ea typeface="Times New Roman"/>
                <a:cs typeface="Times New Roman"/>
              </a:rPr>
              <a:t>.</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2601135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2</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1707134"/>
          </a:xfrm>
          <a:prstGeom prst="rect">
            <a:avLst/>
          </a:prstGeom>
          <a:noFill/>
        </p:spPr>
        <p:txBody>
          <a:bodyPr wrap="square" rtlCol="0">
            <a:spAutoFit/>
          </a:bodyPr>
          <a:lstStyle/>
          <a:p>
            <a:pPr algn="just">
              <a:lnSpc>
                <a:spcPct val="115000"/>
              </a:lnSpc>
              <a:spcAft>
                <a:spcPts val="1000"/>
              </a:spcAft>
            </a:pPr>
            <a:r>
              <a:rPr lang="en-US" sz="2800" dirty="0" smtClean="0">
                <a:ea typeface="Times New Roman"/>
                <a:cs typeface="Times New Roman"/>
              </a:rPr>
              <a:t>The following are the forms:</a:t>
            </a:r>
            <a:endParaRPr lang="en-US" sz="2000" dirty="0" smtClean="0">
              <a:ea typeface="Times New Roman"/>
              <a:cs typeface="Times New Roman"/>
            </a:endParaRPr>
          </a:p>
          <a:p>
            <a:pPr marL="457200" marR="0" lvl="0" indent="-457200" algn="just">
              <a:lnSpc>
                <a:spcPct val="115000"/>
              </a:lnSpc>
              <a:spcBef>
                <a:spcPts val="0"/>
              </a:spcBef>
              <a:spcAft>
                <a:spcPts val="0"/>
              </a:spcAft>
              <a:buClr>
                <a:schemeClr val="tx1"/>
              </a:buClr>
              <a:buSzPct val="150000"/>
              <a:buFont typeface="Arial" panose="020B0604020202020204" pitchFamily="34" charset="0"/>
              <a:buChar char="•"/>
            </a:pPr>
            <a:r>
              <a:rPr lang="en-US" sz="2800" b="1" dirty="0" smtClean="0">
                <a:solidFill>
                  <a:srgbClr val="88A81D"/>
                </a:solidFill>
                <a:ea typeface="Times New Roman"/>
                <a:cs typeface="Times New Roman"/>
              </a:rPr>
              <a:t>Construction </a:t>
            </a:r>
            <a:r>
              <a:rPr lang="en-US" sz="2800" b="1" dirty="0">
                <a:solidFill>
                  <a:srgbClr val="88A81D"/>
                </a:solidFill>
                <a:ea typeface="Times New Roman"/>
                <a:cs typeface="Times New Roman"/>
              </a:rPr>
              <a:t>C</a:t>
            </a:r>
            <a:r>
              <a:rPr lang="en-US" sz="2800" b="1" dirty="0" smtClean="0">
                <a:solidFill>
                  <a:srgbClr val="88A81D"/>
                </a:solidFill>
                <a:ea typeface="Times New Roman"/>
                <a:cs typeface="Times New Roman"/>
              </a:rPr>
              <a:t>ontracts</a:t>
            </a:r>
            <a:endParaRPr lang="en-US" sz="2000" dirty="0" smtClean="0">
              <a:solidFill>
                <a:srgbClr val="88A81D"/>
              </a:solidFill>
              <a:ea typeface="Times New Roman"/>
              <a:cs typeface="Times New Roman"/>
            </a:endParaRPr>
          </a:p>
          <a:p>
            <a:pPr marL="457200" marR="0" lvl="0" indent="-457200" algn="just">
              <a:lnSpc>
                <a:spcPct val="115000"/>
              </a:lnSpc>
              <a:spcBef>
                <a:spcPts val="0"/>
              </a:spcBef>
              <a:spcAft>
                <a:spcPts val="1000"/>
              </a:spcAft>
              <a:buClr>
                <a:schemeClr val="tx1"/>
              </a:buClr>
              <a:buSzPct val="150000"/>
              <a:buFont typeface="Arial" panose="020B0604020202020204" pitchFamily="34" charset="0"/>
              <a:buChar char="•"/>
            </a:pPr>
            <a:r>
              <a:rPr lang="en-US" sz="2800" b="1" dirty="0" smtClean="0">
                <a:solidFill>
                  <a:srgbClr val="88A81D"/>
                </a:solidFill>
                <a:ea typeface="Times New Roman"/>
                <a:cs typeface="Times New Roman"/>
              </a:rPr>
              <a:t>Real Estate Developers</a:t>
            </a:r>
            <a:endParaRPr lang="en-US" sz="2000" dirty="0">
              <a:solidFill>
                <a:srgbClr val="88A81D"/>
              </a:solidFill>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8810891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20</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558743"/>
          </a:xfrm>
          <a:prstGeom prst="rect">
            <a:avLst/>
          </a:prstGeom>
          <a:noFill/>
        </p:spPr>
        <p:txBody>
          <a:bodyPr wrap="square" rtlCol="0">
            <a:spAutoFit/>
          </a:bodyPr>
          <a:lstStyle/>
          <a:p>
            <a:pPr algn="just">
              <a:lnSpc>
                <a:spcPct val="115000"/>
              </a:lnSpc>
              <a:spcAft>
                <a:spcPts val="1000"/>
              </a:spcAft>
            </a:pPr>
            <a:r>
              <a:rPr lang="en-US" sz="2800" dirty="0" smtClean="0">
                <a:ea typeface="Times New Roman"/>
                <a:cs typeface="Times New Roman"/>
              </a:rPr>
              <a:t> </a:t>
            </a:r>
            <a:endParaRPr lang="en-US" sz="20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graphicFrame>
        <p:nvGraphicFramePr>
          <p:cNvPr id="9" name="Diagram 8"/>
          <p:cNvGraphicFramePr/>
          <p:nvPr>
            <p:extLst>
              <p:ext uri="{D42A27DB-BD31-4B8C-83A1-F6EECF244321}">
                <p14:modId xmlns:p14="http://schemas.microsoft.com/office/powerpoint/2010/main" val="671297374"/>
              </p:ext>
            </p:extLst>
          </p:nvPr>
        </p:nvGraphicFramePr>
        <p:xfrm>
          <a:off x="1828800" y="2056274"/>
          <a:ext cx="5600700" cy="40481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0827352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21</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558743"/>
          </a:xfrm>
          <a:prstGeom prst="rect">
            <a:avLst/>
          </a:prstGeom>
          <a:noFill/>
        </p:spPr>
        <p:txBody>
          <a:bodyPr wrap="square" rtlCol="0">
            <a:spAutoFit/>
          </a:bodyPr>
          <a:lstStyle/>
          <a:p>
            <a:pPr algn="just">
              <a:lnSpc>
                <a:spcPct val="115000"/>
              </a:lnSpc>
              <a:spcAft>
                <a:spcPts val="1000"/>
              </a:spcAft>
            </a:pPr>
            <a:r>
              <a:rPr lang="en-US" sz="2800" dirty="0" smtClean="0">
                <a:ea typeface="Times New Roman"/>
                <a:cs typeface="Times New Roman"/>
              </a:rPr>
              <a:t> </a:t>
            </a:r>
            <a:endParaRPr lang="en-US" sz="20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graphicFrame>
        <p:nvGraphicFramePr>
          <p:cNvPr id="9" name="Diagram 8"/>
          <p:cNvGraphicFramePr/>
          <p:nvPr>
            <p:extLst>
              <p:ext uri="{D42A27DB-BD31-4B8C-83A1-F6EECF244321}">
                <p14:modId xmlns:p14="http://schemas.microsoft.com/office/powerpoint/2010/main" val="1785618447"/>
              </p:ext>
            </p:extLst>
          </p:nvPr>
        </p:nvGraphicFramePr>
        <p:xfrm>
          <a:off x="1447800" y="2064225"/>
          <a:ext cx="6191250" cy="3200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678780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22</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55320" y="2286000"/>
            <a:ext cx="8077200" cy="3168753"/>
          </a:xfrm>
          <a:prstGeom prst="rect">
            <a:avLst/>
          </a:prstGeom>
          <a:noFill/>
        </p:spPr>
        <p:txBody>
          <a:bodyPr wrap="square" rtlCol="0">
            <a:spAutoFit/>
          </a:bodyPr>
          <a:lstStyle/>
          <a:p>
            <a:pPr algn="just">
              <a:lnSpc>
                <a:spcPct val="115000"/>
              </a:lnSpc>
              <a:spcAft>
                <a:spcPts val="1000"/>
              </a:spcAft>
            </a:pPr>
            <a:r>
              <a:rPr lang="en-US" sz="2400" dirty="0">
                <a:ea typeface="Times New Roman"/>
                <a:cs typeface="Times New Roman"/>
              </a:rPr>
              <a:t>Note- * Where it is probable that </a:t>
            </a:r>
            <a:r>
              <a:rPr lang="en-US" sz="2400" b="1" i="1" dirty="0">
                <a:solidFill>
                  <a:srgbClr val="88A81D"/>
                </a:solidFill>
                <a:ea typeface="Times New Roman"/>
                <a:cs typeface="Times New Roman"/>
              </a:rPr>
              <a:t>total contract costs will exceed the total contract revenue</a:t>
            </a:r>
            <a:r>
              <a:rPr lang="en-US" sz="2400" dirty="0">
                <a:ea typeface="Times New Roman"/>
                <a:cs typeface="Times New Roman"/>
              </a:rPr>
              <a:t> expected, </a:t>
            </a:r>
            <a:r>
              <a:rPr lang="en-US" sz="2400" b="1" i="1" dirty="0">
                <a:solidFill>
                  <a:srgbClr val="88A81D"/>
                </a:solidFill>
                <a:ea typeface="Times New Roman"/>
                <a:cs typeface="Times New Roman"/>
              </a:rPr>
              <a:t>loss should be recognized as an expense,</a:t>
            </a:r>
            <a:r>
              <a:rPr lang="en-US" sz="2400" dirty="0">
                <a:solidFill>
                  <a:srgbClr val="88A81D"/>
                </a:solidFill>
                <a:ea typeface="Times New Roman"/>
                <a:cs typeface="Times New Roman"/>
              </a:rPr>
              <a:t> </a:t>
            </a:r>
            <a:r>
              <a:rPr lang="en-US" sz="2400" dirty="0">
                <a:ea typeface="Times New Roman"/>
                <a:cs typeface="Times New Roman"/>
              </a:rPr>
              <a:t>irrespective of:</a:t>
            </a:r>
          </a:p>
          <a:p>
            <a:pPr marL="342900" marR="0" lvl="0" indent="-342900" algn="just">
              <a:lnSpc>
                <a:spcPct val="115000"/>
              </a:lnSpc>
              <a:spcBef>
                <a:spcPts val="0"/>
              </a:spcBef>
              <a:spcAft>
                <a:spcPts val="0"/>
              </a:spcAft>
              <a:buFont typeface="Symbol"/>
              <a:buChar char=""/>
            </a:pPr>
            <a:r>
              <a:rPr lang="en-US" sz="2400" dirty="0">
                <a:ea typeface="Times New Roman"/>
                <a:cs typeface="Times New Roman"/>
              </a:rPr>
              <a:t>Commencement of work</a:t>
            </a:r>
          </a:p>
          <a:p>
            <a:pPr marL="342900" marR="0" lvl="0" indent="-342900" algn="just">
              <a:lnSpc>
                <a:spcPct val="115000"/>
              </a:lnSpc>
              <a:spcBef>
                <a:spcPts val="0"/>
              </a:spcBef>
              <a:spcAft>
                <a:spcPts val="0"/>
              </a:spcAft>
              <a:buFont typeface="Symbol"/>
              <a:buChar char=""/>
            </a:pPr>
            <a:r>
              <a:rPr lang="en-US" sz="2400" dirty="0">
                <a:ea typeface="Times New Roman"/>
                <a:cs typeface="Times New Roman"/>
              </a:rPr>
              <a:t>Stage of completion</a:t>
            </a:r>
          </a:p>
          <a:p>
            <a:pPr marL="342900" marR="0" lvl="0" indent="-342900" algn="just">
              <a:lnSpc>
                <a:spcPct val="115000"/>
              </a:lnSpc>
              <a:spcBef>
                <a:spcPts val="0"/>
              </a:spcBef>
              <a:spcAft>
                <a:spcPts val="1000"/>
              </a:spcAft>
              <a:buFont typeface="Symbol"/>
              <a:buChar char=""/>
            </a:pPr>
            <a:r>
              <a:rPr lang="en-US" sz="2400" dirty="0">
                <a:ea typeface="Times New Roman"/>
                <a:cs typeface="Times New Roman"/>
              </a:rPr>
              <a:t>Amount of profits on other contracts that are not treated as single contract.</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2014735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23</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720256" y="2667000"/>
            <a:ext cx="8077200" cy="1531445"/>
          </a:xfrm>
          <a:prstGeom prst="rect">
            <a:avLst/>
          </a:prstGeom>
          <a:noFill/>
        </p:spPr>
        <p:txBody>
          <a:bodyPr wrap="square" rtlCol="0">
            <a:spAutoFit/>
          </a:bodyPr>
          <a:lstStyle/>
          <a:p>
            <a:pPr algn="just">
              <a:lnSpc>
                <a:spcPct val="115000"/>
              </a:lnSpc>
              <a:spcAft>
                <a:spcPts val="1000"/>
              </a:spcAft>
            </a:pPr>
            <a:r>
              <a:rPr lang="en-US" sz="2400" b="1" i="1" u="sng" dirty="0">
                <a:ea typeface="Times New Roman"/>
                <a:cs typeface="Times New Roman"/>
              </a:rPr>
              <a:t>Method of </a:t>
            </a:r>
            <a:r>
              <a:rPr lang="en-US" sz="2400" b="1" i="1" u="sng" dirty="0" smtClean="0">
                <a:ea typeface="Times New Roman"/>
                <a:cs typeface="Times New Roman"/>
              </a:rPr>
              <a:t>Measurement</a:t>
            </a:r>
            <a:endParaRPr lang="en-US" sz="2400" dirty="0" smtClean="0">
              <a:ea typeface="Times New Roman"/>
              <a:cs typeface="Times New Roman"/>
            </a:endParaRPr>
          </a:p>
          <a:p>
            <a:pPr algn="just">
              <a:lnSpc>
                <a:spcPct val="115000"/>
              </a:lnSpc>
              <a:spcAft>
                <a:spcPts val="1000"/>
              </a:spcAft>
            </a:pPr>
            <a:r>
              <a:rPr lang="en-US" sz="2400" dirty="0" smtClean="0">
                <a:ea typeface="Times New Roman"/>
                <a:cs typeface="Times New Roman"/>
              </a:rPr>
              <a:t>AS </a:t>
            </a:r>
            <a:r>
              <a:rPr lang="en-US" sz="2400" dirty="0">
                <a:ea typeface="Times New Roman"/>
                <a:cs typeface="Times New Roman"/>
              </a:rPr>
              <a:t>7 (Revised) now prescribes only one method</a:t>
            </a:r>
            <a:r>
              <a:rPr lang="en-US" sz="2400" dirty="0" smtClean="0">
                <a:ea typeface="Times New Roman"/>
                <a:cs typeface="Times New Roman"/>
              </a:rPr>
              <a:t>:</a:t>
            </a:r>
          </a:p>
          <a:p>
            <a:pPr algn="just">
              <a:lnSpc>
                <a:spcPct val="115000"/>
              </a:lnSpc>
              <a:spcAft>
                <a:spcPts val="1000"/>
              </a:spcAft>
            </a:pPr>
            <a:endParaRPr lang="en-US" sz="20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
        <p:nvSpPr>
          <p:cNvPr id="18" name="AutoShape 4"/>
          <p:cNvSpPr>
            <a:spLocks noChangeArrowheads="1"/>
          </p:cNvSpPr>
          <p:nvPr/>
        </p:nvSpPr>
        <p:spPr bwMode="auto">
          <a:xfrm>
            <a:off x="2957554" y="3826970"/>
            <a:ext cx="628650" cy="742950"/>
          </a:xfrm>
          <a:prstGeom prst="downArrow">
            <a:avLst>
              <a:gd name="adj1" fmla="val 50000"/>
              <a:gd name="adj2" fmla="val 29545"/>
            </a:avLst>
          </a:prstGeom>
          <a:ln>
            <a:headEnd/>
            <a:tailEnd/>
          </a:ln>
        </p:spPr>
        <p:style>
          <a:lnRef idx="1">
            <a:schemeClr val="accent3"/>
          </a:lnRef>
          <a:fillRef idx="3">
            <a:schemeClr val="accent3"/>
          </a:fillRef>
          <a:effectRef idx="2">
            <a:schemeClr val="accent3"/>
          </a:effectRef>
          <a:fontRef idx="minor">
            <a:schemeClr val="lt1"/>
          </a:fontRef>
        </p:style>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2" name="Rectangle 11"/>
          <p:cNvSpPr/>
          <p:nvPr/>
        </p:nvSpPr>
        <p:spPr>
          <a:xfrm>
            <a:off x="718765" y="4660789"/>
            <a:ext cx="5715000" cy="517065"/>
          </a:xfrm>
          <a:prstGeom prst="rect">
            <a:avLst/>
          </a:prstGeom>
        </p:spPr>
        <p:txBody>
          <a:bodyPr wrap="square">
            <a:spAutoFit/>
          </a:bodyPr>
          <a:lstStyle/>
          <a:p>
            <a:pPr marR="0" algn="ctr">
              <a:lnSpc>
                <a:spcPct val="115000"/>
              </a:lnSpc>
              <a:spcBef>
                <a:spcPts val="0"/>
              </a:spcBef>
              <a:spcAft>
                <a:spcPts val="1000"/>
              </a:spcAft>
            </a:pPr>
            <a:r>
              <a:rPr lang="en-US" sz="2400" dirty="0">
                <a:ea typeface="Times New Roman"/>
                <a:cs typeface="Times New Roman"/>
              </a:rPr>
              <a:t>Percentage Completion Method [PCM]</a:t>
            </a:r>
          </a:p>
        </p:txBody>
      </p:sp>
    </p:spTree>
    <p:extLst>
      <p:ext uri="{BB962C8B-B14F-4D97-AF65-F5344CB8AC3E}">
        <p14:creationId xmlns:p14="http://schemas.microsoft.com/office/powerpoint/2010/main" val="21737086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24</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0499" y="2094705"/>
            <a:ext cx="8077200" cy="4043158"/>
          </a:xfrm>
          <a:prstGeom prst="rect">
            <a:avLst/>
          </a:prstGeom>
          <a:noFill/>
        </p:spPr>
        <p:txBody>
          <a:bodyPr wrap="square" rtlCol="0">
            <a:spAutoFit/>
          </a:bodyPr>
          <a:lstStyle/>
          <a:p>
            <a:pPr algn="just">
              <a:lnSpc>
                <a:spcPct val="115000"/>
              </a:lnSpc>
              <a:spcAft>
                <a:spcPts val="1000"/>
              </a:spcAft>
            </a:pPr>
            <a:r>
              <a:rPr lang="en-US" sz="2400" dirty="0">
                <a:ea typeface="Times New Roman"/>
                <a:cs typeface="Times New Roman"/>
              </a:rPr>
              <a:t>The standard links the recognition of revenue with </a:t>
            </a:r>
            <a:r>
              <a:rPr lang="en-US" sz="2400" b="1" dirty="0">
                <a:solidFill>
                  <a:srgbClr val="632423"/>
                </a:solidFill>
                <a:ea typeface="Times New Roman"/>
                <a:cs typeface="Times New Roman"/>
              </a:rPr>
              <a:t>progress of work</a:t>
            </a:r>
            <a:r>
              <a:rPr lang="en-US" sz="2400" dirty="0">
                <a:ea typeface="Times New Roman"/>
                <a:cs typeface="Times New Roman"/>
              </a:rPr>
              <a:t>. To measure the stage of completion, it states that depending upon the nature of contract, the methods may include:</a:t>
            </a:r>
          </a:p>
          <a:p>
            <a:pPr marL="342900" marR="0" lvl="0" indent="-342900" algn="just">
              <a:lnSpc>
                <a:spcPct val="115000"/>
              </a:lnSpc>
              <a:spcBef>
                <a:spcPts val="0"/>
              </a:spcBef>
              <a:spcAft>
                <a:spcPts val="0"/>
              </a:spcAft>
              <a:buFont typeface="Symbol"/>
              <a:buChar char=""/>
            </a:pPr>
            <a:r>
              <a:rPr lang="en-US" sz="2400" dirty="0">
                <a:ea typeface="Times New Roman"/>
                <a:cs typeface="Times New Roman"/>
              </a:rPr>
              <a:t>The proportion that contact costs incurred for work performed </a:t>
            </a:r>
            <a:r>
              <a:rPr lang="en-US" sz="2400" dirty="0" err="1">
                <a:ea typeface="Times New Roman"/>
                <a:cs typeface="Times New Roman"/>
              </a:rPr>
              <a:t>upto</a:t>
            </a:r>
            <a:r>
              <a:rPr lang="en-US" sz="2400" dirty="0">
                <a:ea typeface="Times New Roman"/>
                <a:cs typeface="Times New Roman"/>
              </a:rPr>
              <a:t> the reporting date bear to the estimated total contract </a:t>
            </a:r>
            <a:r>
              <a:rPr lang="en-US" sz="2400" dirty="0" err="1">
                <a:ea typeface="Times New Roman"/>
                <a:cs typeface="Times New Roman"/>
              </a:rPr>
              <a:t>costs;or</a:t>
            </a:r>
            <a:endParaRPr lang="en-US" sz="2400" dirty="0">
              <a:ea typeface="Times New Roman"/>
              <a:cs typeface="Times New Roman"/>
            </a:endParaRPr>
          </a:p>
          <a:p>
            <a:pPr marL="342900" marR="0" lvl="0" indent="-342900" algn="just">
              <a:lnSpc>
                <a:spcPct val="115000"/>
              </a:lnSpc>
              <a:spcBef>
                <a:spcPts val="0"/>
              </a:spcBef>
              <a:spcAft>
                <a:spcPts val="0"/>
              </a:spcAft>
              <a:buFont typeface="Symbol"/>
              <a:buChar char=""/>
            </a:pPr>
            <a:r>
              <a:rPr lang="en-US" sz="2400" dirty="0">
                <a:ea typeface="Times New Roman"/>
                <a:cs typeface="Times New Roman"/>
              </a:rPr>
              <a:t>Surveys of work </a:t>
            </a:r>
            <a:r>
              <a:rPr lang="en-US" sz="2400" dirty="0" err="1">
                <a:ea typeface="Times New Roman"/>
                <a:cs typeface="Times New Roman"/>
              </a:rPr>
              <a:t>performed;or</a:t>
            </a:r>
            <a:endParaRPr lang="en-US" sz="2400" dirty="0">
              <a:ea typeface="Times New Roman"/>
              <a:cs typeface="Times New Roman"/>
            </a:endParaRPr>
          </a:p>
          <a:p>
            <a:pPr marL="342900" marR="0" lvl="0" indent="-342900" algn="just">
              <a:lnSpc>
                <a:spcPct val="115000"/>
              </a:lnSpc>
              <a:spcBef>
                <a:spcPts val="0"/>
              </a:spcBef>
              <a:spcAft>
                <a:spcPts val="1000"/>
              </a:spcAft>
              <a:buFont typeface="Symbol"/>
              <a:buChar char=""/>
            </a:pPr>
            <a:r>
              <a:rPr lang="en-US" sz="2400" dirty="0">
                <a:ea typeface="Times New Roman"/>
                <a:cs typeface="Times New Roman"/>
              </a:rPr>
              <a:t>Completion of a physical proportion of the contract work.</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1693982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25</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65259" y="2102656"/>
            <a:ext cx="8077200" cy="3296993"/>
          </a:xfrm>
          <a:prstGeom prst="rect">
            <a:avLst/>
          </a:prstGeom>
          <a:noFill/>
        </p:spPr>
        <p:txBody>
          <a:bodyPr wrap="square" rtlCol="0">
            <a:spAutoFit/>
          </a:bodyPr>
          <a:lstStyle/>
          <a:p>
            <a:pPr algn="just">
              <a:lnSpc>
                <a:spcPct val="115000"/>
              </a:lnSpc>
              <a:spcAft>
                <a:spcPts val="1000"/>
              </a:spcAft>
            </a:pPr>
            <a:r>
              <a:rPr lang="en-US" sz="2400" b="1" dirty="0" smtClean="0">
                <a:solidFill>
                  <a:srgbClr val="88A81D"/>
                </a:solidFill>
                <a:ea typeface="Times New Roman"/>
                <a:cs typeface="Times New Roman"/>
              </a:rPr>
              <a:t>Progress </a:t>
            </a:r>
            <a:r>
              <a:rPr lang="en-US" sz="2400" b="1" dirty="0">
                <a:solidFill>
                  <a:srgbClr val="88A81D"/>
                </a:solidFill>
                <a:ea typeface="Times New Roman"/>
                <a:cs typeface="Times New Roman"/>
              </a:rPr>
              <a:t>payments and advances received may not necessarily be an indicator of the stage of completion</a:t>
            </a:r>
            <a:r>
              <a:rPr lang="en-US" sz="2400" dirty="0">
                <a:solidFill>
                  <a:srgbClr val="88A81D"/>
                </a:solidFill>
                <a:ea typeface="Times New Roman"/>
                <a:cs typeface="Times New Roman"/>
              </a:rPr>
              <a:t>.</a:t>
            </a:r>
          </a:p>
          <a:p>
            <a:pPr marL="342900" marR="0" lvl="0" indent="-342900" algn="just">
              <a:lnSpc>
                <a:spcPct val="115000"/>
              </a:lnSpc>
              <a:spcBef>
                <a:spcPts val="0"/>
              </a:spcBef>
              <a:spcAft>
                <a:spcPts val="1000"/>
              </a:spcAft>
              <a:buFont typeface="Symbol"/>
              <a:buChar char=""/>
            </a:pPr>
            <a:r>
              <a:rPr lang="en-US" sz="2400" b="1" u="sng" dirty="0">
                <a:ea typeface="Times New Roman"/>
                <a:cs typeface="Times New Roman"/>
              </a:rPr>
              <a:t>Cost to Cost Method</a:t>
            </a:r>
            <a:endParaRPr lang="en-US" sz="2400" dirty="0">
              <a:ea typeface="Times New Roman"/>
              <a:cs typeface="Times New Roman"/>
            </a:endParaRPr>
          </a:p>
          <a:p>
            <a:pPr algn="just">
              <a:lnSpc>
                <a:spcPct val="115000"/>
              </a:lnSpc>
              <a:spcAft>
                <a:spcPts val="1000"/>
              </a:spcAft>
            </a:pPr>
            <a:r>
              <a:rPr lang="en-US" sz="2400" dirty="0">
                <a:ea typeface="Times New Roman"/>
                <a:cs typeface="Times New Roman"/>
              </a:rPr>
              <a:t>In </a:t>
            </a:r>
            <a:r>
              <a:rPr lang="en-US" sz="2400" b="1" i="1" dirty="0">
                <a:solidFill>
                  <a:srgbClr val="88A81D"/>
                </a:solidFill>
                <a:ea typeface="Times New Roman"/>
                <a:cs typeface="Times New Roman"/>
              </a:rPr>
              <a:t>PCM</a:t>
            </a:r>
            <a:r>
              <a:rPr lang="en-US" sz="2400" dirty="0">
                <a:solidFill>
                  <a:srgbClr val="88A81D"/>
                </a:solidFill>
                <a:ea typeface="Times New Roman"/>
                <a:cs typeface="Times New Roman"/>
              </a:rPr>
              <a:t>, </a:t>
            </a:r>
            <a:r>
              <a:rPr lang="en-US" sz="2400" b="1" i="1" dirty="0">
                <a:solidFill>
                  <a:srgbClr val="88A81D"/>
                </a:solidFill>
                <a:ea typeface="Times New Roman"/>
                <a:cs typeface="Times New Roman"/>
              </a:rPr>
              <a:t>revenue is matched with the contract cost</a:t>
            </a:r>
            <a:r>
              <a:rPr lang="en-US" sz="2400" dirty="0">
                <a:solidFill>
                  <a:srgbClr val="88A81D"/>
                </a:solidFill>
                <a:ea typeface="Times New Roman"/>
                <a:cs typeface="Times New Roman"/>
              </a:rPr>
              <a:t> </a:t>
            </a:r>
            <a:r>
              <a:rPr lang="en-US" sz="2400" dirty="0">
                <a:ea typeface="Times New Roman"/>
                <a:cs typeface="Times New Roman"/>
              </a:rPr>
              <a:t>incurred in reaching the stage of completion resulting in the reporting of revenue, expenses and profit </a:t>
            </a:r>
            <a:r>
              <a:rPr lang="en-US" sz="2400" b="1" dirty="0">
                <a:solidFill>
                  <a:srgbClr val="88A81D"/>
                </a:solidFill>
                <a:ea typeface="Times New Roman"/>
                <a:cs typeface="Times New Roman"/>
              </a:rPr>
              <a:t>that can be attributed to the proportion of work completed.</a:t>
            </a:r>
            <a:endParaRPr lang="en-US" sz="2400" dirty="0">
              <a:solidFill>
                <a:srgbClr val="88A81D"/>
              </a:solidFill>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7235278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26</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558743"/>
          </a:xfrm>
          <a:prstGeom prst="rect">
            <a:avLst/>
          </a:prstGeom>
          <a:noFill/>
        </p:spPr>
        <p:txBody>
          <a:bodyPr wrap="square" rtlCol="0">
            <a:spAutoFit/>
          </a:bodyPr>
          <a:lstStyle/>
          <a:p>
            <a:pPr algn="just">
              <a:lnSpc>
                <a:spcPct val="115000"/>
              </a:lnSpc>
              <a:spcAft>
                <a:spcPts val="1000"/>
              </a:spcAft>
            </a:pPr>
            <a:r>
              <a:rPr lang="en-US" sz="2800" dirty="0" smtClean="0">
                <a:ea typeface="Times New Roman"/>
                <a:cs typeface="Times New Roman"/>
              </a:rPr>
              <a:t> </a:t>
            </a:r>
            <a:endParaRPr lang="en-US" sz="20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graphicFrame>
        <p:nvGraphicFramePr>
          <p:cNvPr id="9" name="Diagram 8"/>
          <p:cNvGraphicFramePr/>
          <p:nvPr>
            <p:extLst>
              <p:ext uri="{D42A27DB-BD31-4B8C-83A1-F6EECF244321}">
                <p14:modId xmlns:p14="http://schemas.microsoft.com/office/powerpoint/2010/main" val="3166237446"/>
              </p:ext>
            </p:extLst>
          </p:nvPr>
        </p:nvGraphicFramePr>
        <p:xfrm>
          <a:off x="1524000" y="2057400"/>
          <a:ext cx="5981700" cy="3200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399258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27</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256880"/>
            <a:ext cx="8077200" cy="2344231"/>
          </a:xfrm>
          <a:prstGeom prst="rect">
            <a:avLst/>
          </a:prstGeom>
          <a:noFill/>
        </p:spPr>
        <p:txBody>
          <a:bodyPr wrap="square" rtlCol="0">
            <a:spAutoFit/>
          </a:bodyPr>
          <a:lstStyle/>
          <a:p>
            <a:pPr algn="just">
              <a:lnSpc>
                <a:spcPct val="115000"/>
              </a:lnSpc>
              <a:spcAft>
                <a:spcPts val="1000"/>
              </a:spcAft>
            </a:pPr>
            <a:r>
              <a:rPr lang="en-US" sz="2400" dirty="0">
                <a:ea typeface="Times New Roman"/>
                <a:cs typeface="Times New Roman"/>
              </a:rPr>
              <a:t>Note:  Precautions to be taken in using cost-to-cost method:</a:t>
            </a:r>
          </a:p>
          <a:p>
            <a:pPr marL="342900" marR="0" lvl="0" indent="-342900" algn="just">
              <a:lnSpc>
                <a:spcPct val="115000"/>
              </a:lnSpc>
              <a:spcBef>
                <a:spcPts val="0"/>
              </a:spcBef>
              <a:spcAft>
                <a:spcPts val="0"/>
              </a:spcAft>
              <a:buClr>
                <a:schemeClr val="tx1"/>
              </a:buClr>
              <a:buSzPct val="150000"/>
              <a:buFont typeface="Arial" panose="020B0604020202020204" pitchFamily="34" charset="0"/>
              <a:buChar char="•"/>
            </a:pPr>
            <a:r>
              <a:rPr lang="en-US" sz="2400" b="1" i="1" dirty="0">
                <a:solidFill>
                  <a:srgbClr val="88A81D"/>
                </a:solidFill>
                <a:ea typeface="Droid Sans Fallback"/>
                <a:cs typeface="Times New Roman"/>
              </a:rPr>
              <a:t>Elements of costs</a:t>
            </a:r>
            <a:r>
              <a:rPr lang="en-US" sz="2400" i="1" dirty="0">
                <a:solidFill>
                  <a:srgbClr val="88A81D"/>
                </a:solidFill>
                <a:ea typeface="Droid Sans Fallback"/>
                <a:cs typeface="Times New Roman"/>
              </a:rPr>
              <a:t> </a:t>
            </a:r>
            <a:r>
              <a:rPr lang="en-US" sz="2400" i="1" dirty="0">
                <a:ea typeface="Droid Sans Fallback"/>
                <a:cs typeface="Times New Roman"/>
              </a:rPr>
              <a:t>which was made for the purpose of estimation to </a:t>
            </a:r>
            <a:r>
              <a:rPr lang="en-US" sz="2400" b="1" i="1" dirty="0">
                <a:solidFill>
                  <a:srgbClr val="88A81D"/>
                </a:solidFill>
                <a:ea typeface="Droid Sans Fallback"/>
                <a:cs typeface="Times New Roman"/>
              </a:rPr>
              <a:t>remain the same</a:t>
            </a:r>
            <a:r>
              <a:rPr lang="en-US" sz="2400" i="1" dirty="0">
                <a:ea typeface="Droid Sans Fallback"/>
                <a:cs typeface="Times New Roman"/>
              </a:rPr>
              <a:t>.</a:t>
            </a:r>
          </a:p>
          <a:p>
            <a:pPr marL="342900" marR="0" lvl="0" indent="-342900" algn="just">
              <a:lnSpc>
                <a:spcPct val="115000"/>
              </a:lnSpc>
              <a:spcBef>
                <a:spcPts val="0"/>
              </a:spcBef>
              <a:spcAft>
                <a:spcPts val="0"/>
              </a:spcAft>
              <a:buSzPct val="150000"/>
              <a:buFont typeface="Arial" panose="020B0604020202020204" pitchFamily="34" charset="0"/>
              <a:buChar char="•"/>
            </a:pPr>
            <a:r>
              <a:rPr lang="en-US" sz="2400" i="1" dirty="0">
                <a:ea typeface="Droid Sans Fallback"/>
                <a:cs typeface="Times New Roman"/>
              </a:rPr>
              <a:t>Only</a:t>
            </a:r>
            <a:r>
              <a:rPr lang="en-US" sz="2400" b="1" i="1" dirty="0">
                <a:ea typeface="Droid Sans Fallback"/>
                <a:cs typeface="Times New Roman"/>
              </a:rPr>
              <a:t> </a:t>
            </a:r>
            <a:r>
              <a:rPr lang="en-US" sz="2400" b="1" i="1" dirty="0">
                <a:solidFill>
                  <a:srgbClr val="88A81D"/>
                </a:solidFill>
                <a:ea typeface="Droid Sans Fallback"/>
                <a:cs typeface="Times New Roman"/>
              </a:rPr>
              <a:t>variable cost</a:t>
            </a:r>
            <a:r>
              <a:rPr lang="en-US" sz="2400" i="1" dirty="0">
                <a:solidFill>
                  <a:srgbClr val="88A81D"/>
                </a:solidFill>
                <a:ea typeface="Droid Sans Fallback"/>
                <a:cs typeface="Times New Roman"/>
              </a:rPr>
              <a:t> </a:t>
            </a:r>
            <a:r>
              <a:rPr lang="en-US" sz="2400" i="1" dirty="0">
                <a:ea typeface="Droid Sans Fallback"/>
                <a:cs typeface="Times New Roman"/>
              </a:rPr>
              <a:t>to be considered.</a:t>
            </a:r>
            <a:endParaRPr lang="en-US" sz="2400" dirty="0">
              <a:ea typeface="Droid Sans Fallback"/>
              <a:cs typeface="Lohit Hindi"/>
            </a:endParaRPr>
          </a:p>
          <a:p>
            <a:pPr marL="342900" marR="0" lvl="0" indent="-342900" algn="just">
              <a:lnSpc>
                <a:spcPct val="115000"/>
              </a:lnSpc>
              <a:spcBef>
                <a:spcPts val="0"/>
              </a:spcBef>
              <a:spcAft>
                <a:spcPts val="0"/>
              </a:spcAft>
              <a:buSzPct val="150000"/>
              <a:buFont typeface="Arial" panose="020B0604020202020204" pitchFamily="34" charset="0"/>
              <a:buChar char="•"/>
            </a:pPr>
            <a:r>
              <a:rPr lang="en-US" sz="2400" i="1" dirty="0">
                <a:ea typeface="Droid Sans Fallback"/>
                <a:cs typeface="Times New Roman"/>
              </a:rPr>
              <a:t>Assurance that </a:t>
            </a:r>
            <a:r>
              <a:rPr lang="en-US" sz="2400" b="1" i="1" dirty="0">
                <a:solidFill>
                  <a:srgbClr val="88A81D"/>
                </a:solidFill>
                <a:ea typeface="Droid Sans Fallback"/>
                <a:cs typeface="Times New Roman"/>
              </a:rPr>
              <a:t>estimates of cost</a:t>
            </a:r>
            <a:r>
              <a:rPr lang="en-US" sz="2400" i="1" dirty="0">
                <a:solidFill>
                  <a:srgbClr val="88A81D"/>
                </a:solidFill>
                <a:ea typeface="Droid Sans Fallback"/>
                <a:cs typeface="Times New Roman"/>
              </a:rPr>
              <a:t> </a:t>
            </a:r>
            <a:r>
              <a:rPr lang="en-US" sz="2400" i="1" dirty="0">
                <a:ea typeface="Droid Sans Fallback"/>
                <a:cs typeface="Times New Roman"/>
              </a:rPr>
              <a:t>remains </a:t>
            </a:r>
            <a:r>
              <a:rPr lang="en-US" sz="2400" b="1" i="1" dirty="0">
                <a:solidFill>
                  <a:srgbClr val="88A81D"/>
                </a:solidFill>
                <a:ea typeface="Droid Sans Fallback"/>
                <a:cs typeface="Times New Roman"/>
              </a:rPr>
              <a:t>unchanged</a:t>
            </a:r>
            <a:r>
              <a:rPr lang="en-US" sz="2400" i="1" dirty="0">
                <a:ea typeface="Droid Sans Fallback"/>
                <a:cs typeface="Times New Roman"/>
              </a:rPr>
              <a:t>.</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42606309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28</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133600"/>
            <a:ext cx="8077200" cy="3321935"/>
          </a:xfrm>
          <a:prstGeom prst="rect">
            <a:avLst/>
          </a:prstGeom>
          <a:noFill/>
        </p:spPr>
        <p:txBody>
          <a:bodyPr wrap="square" rtlCol="0">
            <a:spAutoFit/>
          </a:bodyPr>
          <a:lstStyle/>
          <a:p>
            <a:pPr algn="just">
              <a:lnSpc>
                <a:spcPct val="115000"/>
              </a:lnSpc>
              <a:spcAft>
                <a:spcPts val="1000"/>
              </a:spcAft>
            </a:pPr>
            <a:r>
              <a:rPr lang="en-US" sz="2400" i="1" u="sng" dirty="0">
                <a:solidFill>
                  <a:srgbClr val="632423"/>
                </a:solidFill>
                <a:ea typeface="Times New Roman"/>
                <a:cs typeface="Times New Roman"/>
              </a:rPr>
              <a:t>Effect of change in estimates:</a:t>
            </a:r>
            <a:endParaRPr lang="en-US" sz="2400" dirty="0">
              <a:ea typeface="Times New Roman"/>
              <a:cs typeface="Times New Roman"/>
            </a:endParaRPr>
          </a:p>
          <a:p>
            <a:pPr>
              <a:lnSpc>
                <a:spcPct val="115000"/>
              </a:lnSpc>
              <a:spcAft>
                <a:spcPts val="1000"/>
              </a:spcAft>
            </a:pPr>
            <a:r>
              <a:rPr lang="en-US" sz="2400" dirty="0">
                <a:ea typeface="Times New Roman"/>
                <a:cs typeface="Times New Roman"/>
              </a:rPr>
              <a:t>As per </a:t>
            </a:r>
            <a:r>
              <a:rPr lang="en-US" sz="2400" b="1" dirty="0">
                <a:solidFill>
                  <a:srgbClr val="88A81D"/>
                </a:solidFill>
                <a:ea typeface="Times New Roman"/>
                <a:cs typeface="Times New Roman"/>
              </a:rPr>
              <a:t>AS-5,</a:t>
            </a:r>
            <a:r>
              <a:rPr lang="en-US" sz="2400" dirty="0">
                <a:solidFill>
                  <a:srgbClr val="88A81D"/>
                </a:solidFill>
                <a:ea typeface="Times New Roman"/>
                <a:cs typeface="Times New Roman"/>
              </a:rPr>
              <a:t> </a:t>
            </a:r>
            <a:r>
              <a:rPr lang="en-US" sz="2400" dirty="0">
                <a:ea typeface="Times New Roman"/>
                <a:cs typeface="Times New Roman"/>
              </a:rPr>
              <a:t>the effect of a change in an accounting estimate should be included in the determination of net profit or loss in:</a:t>
            </a:r>
          </a:p>
          <a:p>
            <a:pPr marL="342900" marR="0" lvl="0" indent="-342900">
              <a:lnSpc>
                <a:spcPct val="115000"/>
              </a:lnSpc>
              <a:spcBef>
                <a:spcPts val="0"/>
              </a:spcBef>
              <a:spcAft>
                <a:spcPts val="0"/>
              </a:spcAft>
              <a:buFont typeface="Symbol"/>
              <a:buChar char=""/>
            </a:pPr>
            <a:r>
              <a:rPr lang="en-US" sz="2400" dirty="0">
                <a:ea typeface="Times New Roman"/>
                <a:cs typeface="Times New Roman"/>
              </a:rPr>
              <a:t>The period of the change, if the change affects the period only; or</a:t>
            </a:r>
          </a:p>
          <a:p>
            <a:pPr marL="342900" marR="0" lvl="0" indent="-342900">
              <a:lnSpc>
                <a:spcPct val="115000"/>
              </a:lnSpc>
              <a:spcBef>
                <a:spcPts val="0"/>
              </a:spcBef>
              <a:spcAft>
                <a:spcPts val="1000"/>
              </a:spcAft>
              <a:buFont typeface="Symbol"/>
              <a:buChar char=""/>
            </a:pPr>
            <a:r>
              <a:rPr lang="en-US" sz="2400" dirty="0">
                <a:ea typeface="Times New Roman"/>
                <a:cs typeface="Times New Roman"/>
              </a:rPr>
              <a:t>The period of the change and </a:t>
            </a:r>
            <a:r>
              <a:rPr lang="en-US" sz="2400" b="1" dirty="0">
                <a:solidFill>
                  <a:srgbClr val="88A81D"/>
                </a:solidFill>
                <a:ea typeface="Times New Roman"/>
                <a:cs typeface="Times New Roman"/>
              </a:rPr>
              <a:t>future periods</a:t>
            </a:r>
            <a:r>
              <a:rPr lang="en-US" sz="2400" dirty="0">
                <a:ea typeface="Times New Roman"/>
                <a:cs typeface="Times New Roman"/>
              </a:rPr>
              <a:t>, if the change affects both.</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8535094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29</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1341586"/>
          </a:xfrm>
          <a:prstGeom prst="rect">
            <a:avLst/>
          </a:prstGeom>
          <a:noFill/>
        </p:spPr>
        <p:txBody>
          <a:bodyPr wrap="square" rtlCol="0">
            <a:spAutoFit/>
          </a:bodyPr>
          <a:lstStyle/>
          <a:p>
            <a:pPr algn="just">
              <a:lnSpc>
                <a:spcPct val="115000"/>
              </a:lnSpc>
              <a:spcAft>
                <a:spcPts val="1000"/>
              </a:spcAft>
            </a:pPr>
            <a:r>
              <a:rPr lang="en-US" sz="2400" dirty="0">
                <a:ea typeface="Times New Roman"/>
                <a:cs typeface="Times New Roman"/>
              </a:rPr>
              <a:t>It is possible that due to change in estimates, there might be a loss in an accounting period, due to excess profits booked in previous accounting periods.</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1264787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3</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58633" y="2286000"/>
            <a:ext cx="8077200" cy="3817455"/>
          </a:xfrm>
          <a:prstGeom prst="rect">
            <a:avLst/>
          </a:prstGeom>
          <a:noFill/>
        </p:spPr>
        <p:txBody>
          <a:bodyPr wrap="square" rtlCol="0">
            <a:spAutoFit/>
          </a:bodyPr>
          <a:lstStyle/>
          <a:p>
            <a:pPr algn="just">
              <a:lnSpc>
                <a:spcPct val="115000"/>
              </a:lnSpc>
              <a:spcAft>
                <a:spcPts val="1000"/>
              </a:spcAft>
            </a:pPr>
            <a:r>
              <a:rPr lang="en-US" sz="2400" dirty="0">
                <a:ea typeface="Times New Roman"/>
                <a:cs typeface="Times New Roman"/>
              </a:rPr>
              <a:t>Most of the accounting issues relating to recognition of revenue, assets and liabilities arise on account of the </a:t>
            </a:r>
            <a:r>
              <a:rPr lang="en-US" sz="2400" b="1" dirty="0">
                <a:solidFill>
                  <a:srgbClr val="88A81D"/>
                </a:solidFill>
                <a:ea typeface="Times New Roman"/>
                <a:cs typeface="Times New Roman"/>
              </a:rPr>
              <a:t>matching principle.</a:t>
            </a:r>
            <a:r>
              <a:rPr lang="en-US" sz="2400" dirty="0">
                <a:solidFill>
                  <a:srgbClr val="88A81D"/>
                </a:solidFill>
                <a:ea typeface="Times New Roman"/>
                <a:cs typeface="Times New Roman"/>
              </a:rPr>
              <a:t> </a:t>
            </a:r>
            <a:r>
              <a:rPr lang="en-US" sz="2400" dirty="0">
                <a:ea typeface="Times New Roman"/>
                <a:cs typeface="Times New Roman"/>
              </a:rPr>
              <a:t>The problems arising on application of the principles of mercantile system of accounting are perhaps not more pronounced in any industry than in the construction industry. </a:t>
            </a:r>
          </a:p>
          <a:p>
            <a:pPr algn="just">
              <a:lnSpc>
                <a:spcPct val="115000"/>
              </a:lnSpc>
              <a:spcAft>
                <a:spcPts val="1000"/>
              </a:spcAft>
            </a:pPr>
            <a:r>
              <a:rPr lang="en-US" sz="2400" dirty="0">
                <a:ea typeface="Times New Roman"/>
                <a:cs typeface="Times New Roman"/>
              </a:rPr>
              <a:t>Our discussion will be focused on the following aspects:</a:t>
            </a:r>
          </a:p>
          <a:p>
            <a:pPr marL="342900" marR="0" lvl="0" indent="-342900" algn="just">
              <a:lnSpc>
                <a:spcPct val="115000"/>
              </a:lnSpc>
              <a:spcBef>
                <a:spcPts val="0"/>
              </a:spcBef>
              <a:spcAft>
                <a:spcPts val="1000"/>
              </a:spcAft>
              <a:buFont typeface="+mj-lt"/>
              <a:buAutoNum type="arabicParenR"/>
            </a:pPr>
            <a:r>
              <a:rPr lang="en-US" sz="2400" dirty="0">
                <a:ea typeface="Times New Roman"/>
                <a:cs typeface="Times New Roman"/>
              </a:rPr>
              <a:t>Accounting aspect: Nature of </a:t>
            </a:r>
            <a:r>
              <a:rPr lang="en-US" sz="2400" b="1" i="1" dirty="0">
                <a:solidFill>
                  <a:srgbClr val="88A81D"/>
                </a:solidFill>
                <a:latin typeface="Cambria"/>
                <a:ea typeface="Times New Roman"/>
                <a:cs typeface="Times New Roman"/>
              </a:rPr>
              <a:t>accounting issues</a:t>
            </a:r>
            <a:r>
              <a:rPr lang="en-US" sz="2400" i="1" dirty="0">
                <a:solidFill>
                  <a:srgbClr val="88A81D"/>
                </a:solidFill>
                <a:ea typeface="Times New Roman"/>
                <a:cs typeface="Times New Roman"/>
              </a:rPr>
              <a:t> </a:t>
            </a:r>
            <a:r>
              <a:rPr lang="en-US" sz="2400" dirty="0">
                <a:ea typeface="Times New Roman"/>
                <a:cs typeface="Times New Roman"/>
              </a:rPr>
              <a:t>faced while accounting for construction contracts</a:t>
            </a:r>
            <a:r>
              <a:rPr lang="en-US" sz="2800" dirty="0">
                <a:ea typeface="Times New Roman"/>
                <a:cs typeface="Times New Roman"/>
              </a:rPr>
              <a:t>:</a:t>
            </a:r>
            <a:endParaRPr lang="en-US" sz="20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9271686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30</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62609" y="2091392"/>
            <a:ext cx="8077200" cy="4018216"/>
          </a:xfrm>
          <a:prstGeom prst="rect">
            <a:avLst/>
          </a:prstGeom>
          <a:noFill/>
        </p:spPr>
        <p:txBody>
          <a:bodyPr wrap="square" rtlCol="0">
            <a:spAutoFit/>
          </a:bodyPr>
          <a:lstStyle/>
          <a:p>
            <a:pPr algn="just">
              <a:lnSpc>
                <a:spcPct val="115000"/>
              </a:lnSpc>
              <a:spcAft>
                <a:spcPts val="1000"/>
              </a:spcAft>
            </a:pPr>
            <a:r>
              <a:rPr lang="en-US" sz="2400" b="1" u="sng" dirty="0">
                <a:solidFill>
                  <a:srgbClr val="88A81D"/>
                </a:solidFill>
                <a:ea typeface="Times New Roman"/>
                <a:cs typeface="Times New Roman"/>
              </a:rPr>
              <a:t>Major Differences between the Exposure Draft of AS 7 (Revised 20XX), Construction Contracts, and existing AS 7 (revised 2002)</a:t>
            </a:r>
            <a:endParaRPr lang="en-US" sz="2400" dirty="0">
              <a:solidFill>
                <a:srgbClr val="88A81D"/>
              </a:solidFill>
              <a:ea typeface="Times New Roman"/>
              <a:cs typeface="Times New Roman"/>
            </a:endParaRPr>
          </a:p>
          <a:p>
            <a:pPr algn="just">
              <a:lnSpc>
                <a:spcPct val="115000"/>
              </a:lnSpc>
            </a:pPr>
            <a:r>
              <a:rPr lang="en-US" sz="2400" b="1" dirty="0">
                <a:solidFill>
                  <a:srgbClr val="4F81BD"/>
                </a:solidFill>
                <a:ea typeface="Times New Roman"/>
                <a:cs typeface="Times New Roman"/>
              </a:rPr>
              <a:t> </a:t>
            </a:r>
            <a:endParaRPr lang="en-US" sz="2400" dirty="0">
              <a:ea typeface="Times New Roman"/>
              <a:cs typeface="Times New Roman"/>
            </a:endParaRPr>
          </a:p>
          <a:p>
            <a:pPr algn="just">
              <a:lnSpc>
                <a:spcPct val="115000"/>
              </a:lnSpc>
            </a:pPr>
            <a:r>
              <a:rPr lang="en-US" sz="2400" dirty="0">
                <a:ea typeface="Times New Roman"/>
                <a:cs typeface="Times New Roman"/>
              </a:rPr>
              <a:t>1.Existing AS 7 includes borrowing costs as per AS 16, </a:t>
            </a:r>
            <a:r>
              <a:rPr lang="en-US" sz="2400" dirty="0">
                <a:solidFill>
                  <a:srgbClr val="632423"/>
                </a:solidFill>
                <a:ea typeface="Times New Roman"/>
                <a:cs typeface="Times New Roman"/>
              </a:rPr>
              <a:t>Borrowing Costs</a:t>
            </a:r>
            <a:r>
              <a:rPr lang="en-US" sz="2400" dirty="0">
                <a:ea typeface="Times New Roman"/>
                <a:cs typeface="Times New Roman"/>
              </a:rPr>
              <a:t>, in the costs that may be attributable to contract activity in general and can be allocated to specific contracts, whereas the Exposure Draft of AS 7 ((Revised 20XX) </a:t>
            </a:r>
            <a:r>
              <a:rPr lang="en-US" sz="2400" dirty="0">
                <a:solidFill>
                  <a:srgbClr val="632423"/>
                </a:solidFill>
                <a:ea typeface="Times New Roman"/>
                <a:cs typeface="Times New Roman"/>
              </a:rPr>
              <a:t>does not do so on the lines of IAS 11, Construction Contracts.</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23301665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31</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2215991"/>
          </a:xfrm>
          <a:prstGeom prst="rect">
            <a:avLst/>
          </a:prstGeom>
          <a:noFill/>
        </p:spPr>
        <p:txBody>
          <a:bodyPr wrap="square" rtlCol="0">
            <a:spAutoFit/>
          </a:bodyPr>
          <a:lstStyle/>
          <a:p>
            <a:pPr algn="just">
              <a:lnSpc>
                <a:spcPct val="115000"/>
              </a:lnSpc>
            </a:pPr>
            <a:r>
              <a:rPr lang="en-US" sz="2400" dirty="0">
                <a:ea typeface="Times New Roman"/>
                <a:cs typeface="Times New Roman"/>
              </a:rPr>
              <a:t>2. Existing AS 7 does not recognize fair value concept as contract revenue is measured at </a:t>
            </a:r>
            <a:r>
              <a:rPr lang="en-US" sz="2400" dirty="0">
                <a:solidFill>
                  <a:srgbClr val="88A81D"/>
                </a:solidFill>
                <a:ea typeface="Times New Roman"/>
                <a:cs typeface="Times New Roman"/>
              </a:rPr>
              <a:t>consideration</a:t>
            </a:r>
            <a:r>
              <a:rPr lang="en-US" sz="2400" dirty="0">
                <a:solidFill>
                  <a:srgbClr val="632423"/>
                </a:solidFill>
                <a:ea typeface="Times New Roman"/>
                <a:cs typeface="Times New Roman"/>
              </a:rPr>
              <a:t> </a:t>
            </a:r>
            <a:r>
              <a:rPr lang="en-US" sz="2400" dirty="0">
                <a:solidFill>
                  <a:srgbClr val="88A81D"/>
                </a:solidFill>
                <a:ea typeface="Times New Roman"/>
                <a:cs typeface="Times New Roman"/>
              </a:rPr>
              <a:t>received/receivable</a:t>
            </a:r>
            <a:r>
              <a:rPr lang="en-US" sz="2400" dirty="0">
                <a:ea typeface="Times New Roman"/>
                <a:cs typeface="Times New Roman"/>
              </a:rPr>
              <a:t>, whereas the Exposure Draft of AS 7 (Revised 20XX) requires that contract revenue shall be measured at </a:t>
            </a:r>
            <a:r>
              <a:rPr lang="en-US" sz="2400" b="1" dirty="0">
                <a:solidFill>
                  <a:srgbClr val="88A81D"/>
                </a:solidFill>
                <a:ea typeface="Times New Roman"/>
                <a:cs typeface="Times New Roman"/>
              </a:rPr>
              <a:t>fair value</a:t>
            </a:r>
            <a:r>
              <a:rPr lang="en-US" sz="2400" dirty="0">
                <a:solidFill>
                  <a:srgbClr val="88A81D"/>
                </a:solidFill>
                <a:ea typeface="Times New Roman"/>
                <a:cs typeface="Times New Roman"/>
              </a:rPr>
              <a:t> </a:t>
            </a:r>
            <a:r>
              <a:rPr lang="en-US" sz="2400" dirty="0">
                <a:ea typeface="Times New Roman"/>
                <a:cs typeface="Times New Roman"/>
              </a:rPr>
              <a:t>of consideration received/receivable.</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1009772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32</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99052" y="2091392"/>
            <a:ext cx="8077200" cy="3465244"/>
          </a:xfrm>
          <a:prstGeom prst="rect">
            <a:avLst/>
          </a:prstGeom>
          <a:noFill/>
        </p:spPr>
        <p:txBody>
          <a:bodyPr wrap="square" rtlCol="0">
            <a:spAutoFit/>
          </a:bodyPr>
          <a:lstStyle/>
          <a:p>
            <a:pPr algn="just">
              <a:lnSpc>
                <a:spcPct val="115000"/>
              </a:lnSpc>
            </a:pPr>
            <a:r>
              <a:rPr lang="en-US" sz="2400" dirty="0">
                <a:ea typeface="Times New Roman"/>
                <a:cs typeface="Times New Roman"/>
              </a:rPr>
              <a:t>3. Existing AS 7 does not deal with accounting for </a:t>
            </a:r>
            <a:r>
              <a:rPr lang="en-US" sz="2400" dirty="0">
                <a:solidFill>
                  <a:srgbClr val="88A81D"/>
                </a:solidFill>
                <a:ea typeface="Times New Roman"/>
                <a:cs typeface="Times New Roman"/>
              </a:rPr>
              <a:t>Service</a:t>
            </a:r>
            <a:r>
              <a:rPr lang="en-US" sz="2400" dirty="0">
                <a:solidFill>
                  <a:srgbClr val="632423"/>
                </a:solidFill>
                <a:ea typeface="Times New Roman"/>
                <a:cs typeface="Times New Roman"/>
              </a:rPr>
              <a:t> </a:t>
            </a:r>
            <a:r>
              <a:rPr lang="en-US" sz="2400" dirty="0">
                <a:solidFill>
                  <a:srgbClr val="88A81D"/>
                </a:solidFill>
                <a:ea typeface="Times New Roman"/>
                <a:cs typeface="Times New Roman"/>
              </a:rPr>
              <a:t>Concession Arrangements</a:t>
            </a:r>
            <a:r>
              <a:rPr lang="en-US" sz="2400" dirty="0">
                <a:solidFill>
                  <a:srgbClr val="632423"/>
                </a:solidFill>
                <a:ea typeface="Times New Roman"/>
                <a:cs typeface="Times New Roman"/>
              </a:rPr>
              <a:t>,</a:t>
            </a:r>
            <a:r>
              <a:rPr lang="en-US" sz="2400" dirty="0">
                <a:ea typeface="Times New Roman"/>
                <a:cs typeface="Times New Roman"/>
              </a:rPr>
              <a:t> i.e., the arrangement where private sector entity (an operator) constructs or upgrades the infrastructure to be used to provide the public service and operates and maintains that infrastructure for a specified period of time, whereas Appendix A and Appendix B of the Exposure Draft of AS 7 (Revised 20XX) deal with accounting and disclosure aspects involved in such arrangements.</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1208440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33</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1919500"/>
          </a:xfrm>
          <a:prstGeom prst="rect">
            <a:avLst/>
          </a:prstGeom>
          <a:noFill/>
        </p:spPr>
        <p:txBody>
          <a:bodyPr wrap="square" rtlCol="0">
            <a:spAutoFit/>
          </a:bodyPr>
          <a:lstStyle/>
          <a:p>
            <a:pPr algn="just">
              <a:lnSpc>
                <a:spcPct val="115000"/>
              </a:lnSpc>
              <a:spcAft>
                <a:spcPts val="1000"/>
              </a:spcAft>
            </a:pPr>
            <a:r>
              <a:rPr lang="en-US" sz="2400" u="sng" cap="small" dirty="0">
                <a:solidFill>
                  <a:srgbClr val="4F81BD"/>
                </a:solidFill>
                <a:ea typeface="Times New Roman"/>
                <a:cs typeface="Times New Roman"/>
              </a:rPr>
              <a:t>REAL ESTATE DEVELOPERS</a:t>
            </a:r>
            <a:endParaRPr lang="en-US" sz="2400" dirty="0">
              <a:ea typeface="Times New Roman"/>
              <a:cs typeface="Times New Roman"/>
            </a:endParaRPr>
          </a:p>
          <a:p>
            <a:pPr>
              <a:lnSpc>
                <a:spcPct val="115000"/>
              </a:lnSpc>
              <a:spcAft>
                <a:spcPts val="1000"/>
              </a:spcAft>
            </a:pPr>
            <a:r>
              <a:rPr lang="en-US" sz="2400" dirty="0">
                <a:ea typeface="Times New Roman"/>
                <a:cs typeface="Times New Roman"/>
              </a:rPr>
              <a:t> </a:t>
            </a:r>
            <a:r>
              <a:rPr lang="en-US" sz="2400" dirty="0" smtClean="0">
                <a:ea typeface="Times New Roman"/>
                <a:cs typeface="Times New Roman"/>
              </a:rPr>
              <a:t>‘</a:t>
            </a:r>
            <a:r>
              <a:rPr lang="en-US" sz="2400" dirty="0">
                <a:ea typeface="Times New Roman"/>
                <a:cs typeface="Times New Roman"/>
              </a:rPr>
              <a:t>Real estate developers’ here are the enterprises that </a:t>
            </a:r>
            <a:r>
              <a:rPr lang="en-US" sz="2400" b="1" i="1" dirty="0">
                <a:solidFill>
                  <a:srgbClr val="88A81D"/>
                </a:solidFill>
                <a:ea typeface="Times New Roman"/>
                <a:cs typeface="Times New Roman"/>
              </a:rPr>
              <a:t>develop real estate on their own account,</a:t>
            </a:r>
            <a:r>
              <a:rPr lang="en-US" sz="2400" dirty="0">
                <a:solidFill>
                  <a:srgbClr val="88A81D"/>
                </a:solidFill>
                <a:ea typeface="Times New Roman"/>
                <a:cs typeface="Times New Roman"/>
              </a:rPr>
              <a:t> </a:t>
            </a:r>
            <a:r>
              <a:rPr lang="en-US" sz="2400" dirty="0">
                <a:ea typeface="Times New Roman"/>
                <a:cs typeface="Times New Roman"/>
              </a:rPr>
              <a:t>unlike contractors who develop a property for a principal or customer. </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11887007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34</a:t>
            </a:fld>
            <a:endParaRPr lang="en-US" sz="2400" b="1" dirty="0">
              <a:solidFill>
                <a:schemeClr val="bg1"/>
              </a:solidFill>
            </a:endParaRPr>
          </a:p>
        </p:txBody>
      </p:sp>
      <p:sp>
        <p:nvSpPr>
          <p:cNvPr id="26" name="TextBox 25"/>
          <p:cNvSpPr txBox="1"/>
          <p:nvPr/>
        </p:nvSpPr>
        <p:spPr>
          <a:xfrm>
            <a:off x="381000" y="55239"/>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1824" y="1984954"/>
            <a:ext cx="8077200" cy="4339650"/>
          </a:xfrm>
          <a:prstGeom prst="rect">
            <a:avLst/>
          </a:prstGeom>
          <a:noFill/>
        </p:spPr>
        <p:txBody>
          <a:bodyPr wrap="square" rtlCol="0">
            <a:spAutoFit/>
          </a:bodyPr>
          <a:lstStyle/>
          <a:p>
            <a:pPr algn="just">
              <a:lnSpc>
                <a:spcPct val="115000"/>
              </a:lnSpc>
            </a:pPr>
            <a:r>
              <a:rPr lang="en-US" sz="2400" b="1" dirty="0">
                <a:solidFill>
                  <a:srgbClr val="88A81D"/>
                </a:solidFill>
                <a:ea typeface="Times New Roman"/>
                <a:cs typeface="Times New Roman"/>
              </a:rPr>
              <a:t>Pre-revised AS-7 (1983),</a:t>
            </a:r>
            <a:r>
              <a:rPr lang="en-US" sz="2400" dirty="0">
                <a:solidFill>
                  <a:srgbClr val="88A81D"/>
                </a:solidFill>
                <a:ea typeface="Times New Roman"/>
                <a:cs typeface="Times New Roman"/>
              </a:rPr>
              <a:t> </a:t>
            </a:r>
            <a:r>
              <a:rPr lang="en-US" sz="2400" dirty="0">
                <a:ea typeface="Times New Roman"/>
                <a:cs typeface="Times New Roman"/>
              </a:rPr>
              <a:t>provided that </a:t>
            </a:r>
            <a:r>
              <a:rPr lang="en-US" sz="2400" i="1" dirty="0">
                <a:ea typeface="Times New Roman"/>
                <a:cs typeface="Times New Roman"/>
              </a:rPr>
              <a:t>“The Statement also applies to enterprises undertaking construction activities of the type dealt with in this Statement not as contractors but on their own account as a venture of a commercial nature </a:t>
            </a:r>
            <a:r>
              <a:rPr lang="en-US" sz="2400" b="1" dirty="0">
                <a:solidFill>
                  <a:srgbClr val="88A81D"/>
                </a:solidFill>
                <a:ea typeface="Times New Roman"/>
                <a:cs typeface="Times New Roman"/>
              </a:rPr>
              <a:t>where the enterprise has entered into agreements for sale</a:t>
            </a:r>
            <a:r>
              <a:rPr lang="en-US" sz="2400" i="1" dirty="0">
                <a:ea typeface="Times New Roman"/>
                <a:cs typeface="Times New Roman"/>
              </a:rPr>
              <a:t>.”</a:t>
            </a:r>
            <a:endParaRPr lang="en-US" sz="2400" dirty="0">
              <a:ea typeface="Times New Roman"/>
              <a:cs typeface="Times New Roman"/>
            </a:endParaRPr>
          </a:p>
          <a:p>
            <a:pPr algn="just">
              <a:lnSpc>
                <a:spcPct val="115000"/>
              </a:lnSpc>
            </a:pPr>
            <a:r>
              <a:rPr lang="en-US" sz="2400" i="1" dirty="0">
                <a:ea typeface="Times New Roman"/>
                <a:cs typeface="Times New Roman"/>
              </a:rPr>
              <a:t> </a:t>
            </a:r>
            <a:endParaRPr lang="en-US" sz="2400" dirty="0">
              <a:ea typeface="Times New Roman"/>
              <a:cs typeface="Times New Roman"/>
            </a:endParaRPr>
          </a:p>
          <a:p>
            <a:pPr algn="just">
              <a:lnSpc>
                <a:spcPct val="115000"/>
              </a:lnSpc>
            </a:pPr>
            <a:r>
              <a:rPr lang="en-US" sz="2400" b="1" dirty="0" smtClean="0">
                <a:solidFill>
                  <a:srgbClr val="88A81D"/>
                </a:solidFill>
                <a:ea typeface="Times New Roman"/>
                <a:cs typeface="Times New Roman"/>
              </a:rPr>
              <a:t>AS-7 </a:t>
            </a:r>
            <a:r>
              <a:rPr lang="en-US" sz="2400" dirty="0">
                <a:ea typeface="Times New Roman"/>
                <a:cs typeface="Times New Roman"/>
              </a:rPr>
              <a:t>was revised in</a:t>
            </a:r>
            <a:r>
              <a:rPr lang="en-US" sz="2400" b="1" dirty="0">
                <a:ea typeface="Times New Roman"/>
                <a:cs typeface="Times New Roman"/>
              </a:rPr>
              <a:t> </a:t>
            </a:r>
            <a:r>
              <a:rPr lang="en-US" sz="2400" b="1" dirty="0">
                <a:solidFill>
                  <a:srgbClr val="88A81D"/>
                </a:solidFill>
                <a:ea typeface="Times New Roman"/>
                <a:cs typeface="Times New Roman"/>
              </a:rPr>
              <a:t>2002</a:t>
            </a:r>
            <a:r>
              <a:rPr lang="en-US" sz="2400" dirty="0">
                <a:ea typeface="Times New Roman"/>
                <a:cs typeface="Times New Roman"/>
              </a:rPr>
              <a:t> and made </a:t>
            </a:r>
            <a:r>
              <a:rPr lang="en-US" sz="2400" b="1" dirty="0">
                <a:solidFill>
                  <a:srgbClr val="88A81D"/>
                </a:solidFill>
                <a:ea typeface="Times New Roman"/>
                <a:cs typeface="Times New Roman"/>
              </a:rPr>
              <a:t>applicable</a:t>
            </a:r>
            <a:r>
              <a:rPr lang="en-US" sz="2400" dirty="0">
                <a:ea typeface="Times New Roman"/>
                <a:cs typeface="Times New Roman"/>
              </a:rPr>
              <a:t> only in case of</a:t>
            </a:r>
            <a:r>
              <a:rPr lang="en-US" sz="2400" b="1" dirty="0">
                <a:solidFill>
                  <a:srgbClr val="943634"/>
                </a:solidFill>
                <a:ea typeface="Times New Roman"/>
                <a:cs typeface="Times New Roman"/>
              </a:rPr>
              <a:t> </a:t>
            </a:r>
            <a:r>
              <a:rPr lang="en-US" sz="2400" b="1" dirty="0">
                <a:solidFill>
                  <a:srgbClr val="88A81D"/>
                </a:solidFill>
                <a:ea typeface="Times New Roman"/>
                <a:cs typeface="Times New Roman"/>
              </a:rPr>
              <a:t>contracts entered into after 1-4-2003</a:t>
            </a:r>
            <a:r>
              <a:rPr lang="en-US" sz="2400" dirty="0">
                <a:ea typeface="Times New Roman"/>
                <a:cs typeface="Times New Roman"/>
              </a:rPr>
              <a:t>. </a:t>
            </a:r>
            <a:r>
              <a:rPr lang="en-US" sz="2400" dirty="0">
                <a:solidFill>
                  <a:srgbClr val="88A81D"/>
                </a:solidFill>
                <a:ea typeface="Times New Roman"/>
                <a:cs typeface="Times New Roman"/>
              </a:rPr>
              <a:t>It no more stood applicable in case of real estate developers. It also derecognized CCM</a:t>
            </a:r>
            <a:r>
              <a:rPr lang="en-US" sz="2400" dirty="0">
                <a:ea typeface="Times New Roman"/>
                <a:cs typeface="Times New Roman"/>
              </a:rPr>
              <a:t>.</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6194339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35</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09600" y="2209800"/>
            <a:ext cx="8077200" cy="3065455"/>
          </a:xfrm>
          <a:prstGeom prst="rect">
            <a:avLst/>
          </a:prstGeom>
          <a:noFill/>
        </p:spPr>
        <p:txBody>
          <a:bodyPr wrap="square" rtlCol="0">
            <a:spAutoFit/>
          </a:bodyPr>
          <a:lstStyle/>
          <a:p>
            <a:pPr algn="just">
              <a:lnSpc>
                <a:spcPct val="115000"/>
              </a:lnSpc>
            </a:pPr>
            <a:r>
              <a:rPr lang="en-US" sz="2400" dirty="0">
                <a:ea typeface="Times New Roman"/>
                <a:cs typeface="Times New Roman"/>
              </a:rPr>
              <a:t>Expert advisory committee of ICAI opined that in absence of any other guideline after 1-04-2003, AS-9 should be followed by Real Estate developers. This opinion was sought to be formalized through a draft ASI also, which was later withdrawn as it was realized that the Pre-completion sale aspect </a:t>
            </a:r>
            <a:r>
              <a:rPr lang="en-US" sz="2400" dirty="0">
                <a:solidFill>
                  <a:srgbClr val="88A81D"/>
                </a:solidFill>
                <a:ea typeface="Times New Roman"/>
                <a:cs typeface="Times New Roman"/>
              </a:rPr>
              <a:t>does not lend itself to a blanket comparison with situations existing in AS-9</a:t>
            </a:r>
            <a:r>
              <a:rPr lang="en-US" sz="2400" dirty="0">
                <a:ea typeface="Times New Roman"/>
                <a:cs typeface="Times New Roman"/>
              </a:rPr>
              <a:t>.</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10814275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36</a:t>
            </a:fld>
            <a:endParaRPr lang="en-US" sz="2400" b="1" dirty="0">
              <a:solidFill>
                <a:schemeClr val="bg1"/>
              </a:solidFill>
            </a:endParaRPr>
          </a:p>
        </p:txBody>
      </p:sp>
      <p:sp>
        <p:nvSpPr>
          <p:cNvPr id="26" name="TextBox 25"/>
          <p:cNvSpPr txBox="1"/>
          <p:nvPr/>
        </p:nvSpPr>
        <p:spPr>
          <a:xfrm>
            <a:off x="381000" y="-762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09600" y="1826921"/>
            <a:ext cx="8191832" cy="4339650"/>
          </a:xfrm>
          <a:prstGeom prst="rect">
            <a:avLst/>
          </a:prstGeom>
          <a:noFill/>
        </p:spPr>
        <p:txBody>
          <a:bodyPr wrap="square" rtlCol="0">
            <a:spAutoFit/>
          </a:bodyPr>
          <a:lstStyle/>
          <a:p>
            <a:pPr algn="just">
              <a:lnSpc>
                <a:spcPct val="115000"/>
              </a:lnSpc>
            </a:pPr>
            <a:r>
              <a:rPr lang="en-US" sz="2400" b="1" dirty="0">
                <a:solidFill>
                  <a:srgbClr val="88A81D"/>
                </a:solidFill>
                <a:ea typeface="Times New Roman"/>
                <a:cs typeface="Times New Roman"/>
              </a:rPr>
              <a:t>AS-9</a:t>
            </a:r>
            <a:r>
              <a:rPr lang="en-US" sz="2400" dirty="0">
                <a:ea typeface="Times New Roman"/>
                <a:cs typeface="Times New Roman"/>
              </a:rPr>
              <a:t> was therefore the only guidance available to cover revenue recognition in case of real estate developers till the ICAI issued </a:t>
            </a:r>
            <a:r>
              <a:rPr lang="en-US" sz="2400" b="1" dirty="0">
                <a:solidFill>
                  <a:srgbClr val="88A81D"/>
                </a:solidFill>
                <a:ea typeface="Times New Roman"/>
                <a:cs typeface="Times New Roman"/>
              </a:rPr>
              <a:t>Guidance Note on Recognition of Revenue by Real Estate Developers (2006)</a:t>
            </a:r>
            <a:r>
              <a:rPr lang="en-US" sz="2400" dirty="0">
                <a:ea typeface="Times New Roman"/>
                <a:cs typeface="Times New Roman"/>
              </a:rPr>
              <a:t>. In the preface, it had stated that</a:t>
            </a:r>
            <a:r>
              <a:rPr lang="en-US" sz="2400" b="1" dirty="0">
                <a:solidFill>
                  <a:srgbClr val="943634"/>
                </a:solidFill>
                <a:ea typeface="Times New Roman"/>
                <a:cs typeface="Times New Roman"/>
              </a:rPr>
              <a:t> </a:t>
            </a:r>
            <a:r>
              <a:rPr lang="en-US" sz="2400" dirty="0">
                <a:ea typeface="Times New Roman"/>
                <a:cs typeface="Times New Roman"/>
              </a:rPr>
              <a:t>although </a:t>
            </a:r>
            <a:r>
              <a:rPr lang="en-US" sz="2400" b="1" dirty="0">
                <a:solidFill>
                  <a:srgbClr val="88A81D"/>
                </a:solidFill>
                <a:ea typeface="Times New Roman"/>
                <a:cs typeface="Times New Roman"/>
              </a:rPr>
              <a:t>Accounting Standard (AS 9)</a:t>
            </a:r>
            <a:r>
              <a:rPr lang="en-US" sz="2400" dirty="0">
                <a:solidFill>
                  <a:srgbClr val="88A81D"/>
                </a:solidFill>
                <a:ea typeface="Times New Roman"/>
                <a:cs typeface="Times New Roman"/>
              </a:rPr>
              <a:t>, </a:t>
            </a:r>
            <a:r>
              <a:rPr lang="en-US" sz="2400" dirty="0">
                <a:ea typeface="Times New Roman"/>
                <a:cs typeface="Times New Roman"/>
              </a:rPr>
              <a:t>Revenue Recognition, is now applicable for recognition of revenue arising from real estate sales, yet a need was being felt to </a:t>
            </a:r>
            <a:r>
              <a:rPr lang="en-US" sz="2400" b="1" dirty="0">
                <a:solidFill>
                  <a:srgbClr val="88A81D"/>
                </a:solidFill>
                <a:ea typeface="Times New Roman"/>
                <a:cs typeface="Times New Roman"/>
              </a:rPr>
              <a:t>amplify the application of the principles of AS 9</a:t>
            </a:r>
            <a:r>
              <a:rPr lang="en-US" sz="2400" b="1" dirty="0">
                <a:solidFill>
                  <a:srgbClr val="632423"/>
                </a:solidFill>
                <a:ea typeface="Times New Roman"/>
                <a:cs typeface="Times New Roman"/>
              </a:rPr>
              <a:t> </a:t>
            </a:r>
            <a:r>
              <a:rPr lang="en-US" sz="2400" dirty="0">
                <a:ea typeface="Times New Roman"/>
                <a:cs typeface="Times New Roman"/>
              </a:rPr>
              <a:t>to real estate sales, particularly in cases where the seller has entered into an agreement for sale with the buyer at initial stages of construction. </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5895276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37</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09600" y="1981200"/>
            <a:ext cx="8077200" cy="2215991"/>
          </a:xfrm>
          <a:prstGeom prst="rect">
            <a:avLst/>
          </a:prstGeom>
          <a:noFill/>
        </p:spPr>
        <p:txBody>
          <a:bodyPr wrap="square" rtlCol="0">
            <a:spAutoFit/>
          </a:bodyPr>
          <a:lstStyle/>
          <a:p>
            <a:pPr lvl="0" algn="just">
              <a:lnSpc>
                <a:spcPct val="115000"/>
              </a:lnSpc>
            </a:pPr>
            <a:r>
              <a:rPr lang="en-US" sz="2400" dirty="0">
                <a:solidFill>
                  <a:prstClr val="black"/>
                </a:solidFill>
                <a:ea typeface="Times New Roman"/>
                <a:cs typeface="Times New Roman"/>
              </a:rPr>
              <a:t>This GN </a:t>
            </a:r>
            <a:r>
              <a:rPr lang="en-US" sz="2400" u="sng" dirty="0">
                <a:solidFill>
                  <a:srgbClr val="88A81D"/>
                </a:solidFill>
                <a:ea typeface="Times New Roman"/>
                <a:cs typeface="Times New Roman"/>
              </a:rPr>
              <a:t>formally recognized</a:t>
            </a:r>
            <a:r>
              <a:rPr lang="en-US" sz="2400" dirty="0">
                <a:solidFill>
                  <a:srgbClr val="88A81D"/>
                </a:solidFill>
                <a:ea typeface="Times New Roman"/>
                <a:cs typeface="Times New Roman"/>
              </a:rPr>
              <a:t> </a:t>
            </a:r>
            <a:r>
              <a:rPr lang="en-US" sz="2400" dirty="0">
                <a:solidFill>
                  <a:prstClr val="black"/>
                </a:solidFill>
                <a:ea typeface="Times New Roman"/>
                <a:cs typeface="Times New Roman"/>
              </a:rPr>
              <a:t>the situation in case of Real estate developer, where the </a:t>
            </a:r>
            <a:r>
              <a:rPr lang="en-US" sz="2400" u="sng" dirty="0">
                <a:solidFill>
                  <a:srgbClr val="88A81D"/>
                </a:solidFill>
                <a:ea typeface="Times New Roman"/>
                <a:cs typeface="Times New Roman"/>
              </a:rPr>
              <a:t>economic substance</a:t>
            </a:r>
            <a:r>
              <a:rPr lang="en-US" sz="2400" dirty="0">
                <a:solidFill>
                  <a:srgbClr val="88A81D"/>
                </a:solidFill>
                <a:ea typeface="Times New Roman"/>
                <a:cs typeface="Times New Roman"/>
              </a:rPr>
              <a:t> </a:t>
            </a:r>
            <a:r>
              <a:rPr lang="en-US" sz="2400" dirty="0">
                <a:solidFill>
                  <a:prstClr val="black"/>
                </a:solidFill>
                <a:ea typeface="Times New Roman"/>
                <a:cs typeface="Times New Roman"/>
              </a:rPr>
              <a:t>of the transaction may be similar to that of a contractor. </a:t>
            </a:r>
            <a:r>
              <a:rPr lang="en-US" sz="2400" b="1" dirty="0">
                <a:solidFill>
                  <a:srgbClr val="88A81D"/>
                </a:solidFill>
                <a:ea typeface="Times New Roman"/>
                <a:cs typeface="Times New Roman"/>
              </a:rPr>
              <a:t>It also recognized that risks and rewards pass to the buyer at the stage of entering into a sale agreement</a:t>
            </a:r>
            <a:r>
              <a:rPr lang="en-US" sz="2400" dirty="0">
                <a:solidFill>
                  <a:prstClr val="black"/>
                </a:solidFill>
                <a:ea typeface="Times New Roman"/>
                <a:cs typeface="Times New Roman"/>
              </a:rPr>
              <a:t>. </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40665071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38</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1981200"/>
            <a:ext cx="8077200" cy="4339650"/>
          </a:xfrm>
          <a:prstGeom prst="rect">
            <a:avLst/>
          </a:prstGeom>
          <a:noFill/>
        </p:spPr>
        <p:txBody>
          <a:bodyPr wrap="square" rtlCol="0">
            <a:spAutoFit/>
          </a:bodyPr>
          <a:lstStyle/>
          <a:p>
            <a:pPr>
              <a:lnSpc>
                <a:spcPct val="115000"/>
              </a:lnSpc>
            </a:pPr>
            <a:r>
              <a:rPr lang="en-US" sz="2400" dirty="0">
                <a:ea typeface="Times New Roman"/>
                <a:cs typeface="Times New Roman"/>
              </a:rPr>
              <a:t>This Guidance Note was again revised in 2012 and was titled as </a:t>
            </a:r>
            <a:r>
              <a:rPr lang="en-US" sz="2400" b="1" dirty="0">
                <a:solidFill>
                  <a:srgbClr val="88A81D"/>
                </a:solidFill>
                <a:ea typeface="Times New Roman"/>
                <a:cs typeface="Times New Roman"/>
              </a:rPr>
              <a:t>Guidance Note on Accounting for Real Estate Transactions (Revised 2012).</a:t>
            </a:r>
            <a:endParaRPr lang="en-US" sz="2400" dirty="0">
              <a:solidFill>
                <a:srgbClr val="88A81D"/>
              </a:solidFill>
              <a:ea typeface="Times New Roman"/>
              <a:cs typeface="Times New Roman"/>
            </a:endParaRPr>
          </a:p>
          <a:p>
            <a:pPr algn="just">
              <a:lnSpc>
                <a:spcPct val="115000"/>
              </a:lnSpc>
            </a:pPr>
            <a:r>
              <a:rPr lang="en-US" sz="2400" dirty="0">
                <a:ea typeface="Times New Roman"/>
                <a:cs typeface="Times New Roman"/>
              </a:rPr>
              <a:t>The Guidance Note primarily provides guidance on application of percentage of completion method, where it is appropriate to apply this method, i.e., </a:t>
            </a:r>
            <a:r>
              <a:rPr lang="en-US" sz="2400" dirty="0">
                <a:solidFill>
                  <a:srgbClr val="88A81D"/>
                </a:solidFill>
                <a:ea typeface="Times New Roman"/>
                <a:cs typeface="Times New Roman"/>
              </a:rPr>
              <a:t>where such transactions and activities of real estate have the same economic substance as construction contracts</a:t>
            </a:r>
            <a:r>
              <a:rPr lang="en-US" sz="2400" dirty="0">
                <a:ea typeface="Times New Roman"/>
                <a:cs typeface="Times New Roman"/>
              </a:rPr>
              <a:t>. For this purpose, the Guidance Note draws upon the principles enunciated in Accounting Standard </a:t>
            </a:r>
            <a:r>
              <a:rPr lang="en-US" sz="2400" dirty="0">
                <a:solidFill>
                  <a:srgbClr val="88A81D"/>
                </a:solidFill>
                <a:ea typeface="Times New Roman"/>
                <a:cs typeface="Times New Roman"/>
              </a:rPr>
              <a:t>(AS) 7</a:t>
            </a:r>
            <a:r>
              <a:rPr lang="en-US" sz="2400" dirty="0">
                <a:solidFill>
                  <a:srgbClr val="632423"/>
                </a:solidFill>
                <a:ea typeface="Times New Roman"/>
                <a:cs typeface="Times New Roman"/>
              </a:rPr>
              <a:t>, </a:t>
            </a:r>
            <a:r>
              <a:rPr lang="en-US" sz="2400" dirty="0">
                <a:ea typeface="Times New Roman"/>
                <a:cs typeface="Times New Roman"/>
              </a:rPr>
              <a:t>Construction Contracts. </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9201401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39</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09600" y="2106626"/>
            <a:ext cx="8077200" cy="3490186"/>
          </a:xfrm>
          <a:prstGeom prst="rect">
            <a:avLst/>
          </a:prstGeom>
          <a:noFill/>
        </p:spPr>
        <p:txBody>
          <a:bodyPr wrap="square" rtlCol="0">
            <a:spAutoFit/>
          </a:bodyPr>
          <a:lstStyle/>
          <a:p>
            <a:pPr lvl="0" algn="just">
              <a:lnSpc>
                <a:spcPct val="115000"/>
              </a:lnSpc>
            </a:pPr>
            <a:r>
              <a:rPr lang="en-US" sz="2400" dirty="0">
                <a:solidFill>
                  <a:prstClr val="black"/>
                </a:solidFill>
                <a:ea typeface="Times New Roman"/>
                <a:cs typeface="Times New Roman"/>
              </a:rPr>
              <a:t>In respect of transactions of real estate which are </a:t>
            </a:r>
            <a:r>
              <a:rPr lang="en-US" sz="2400" dirty="0">
                <a:solidFill>
                  <a:srgbClr val="88A81D"/>
                </a:solidFill>
                <a:ea typeface="Times New Roman"/>
                <a:cs typeface="Times New Roman"/>
              </a:rPr>
              <a:t>in substance similar to delivery of goods, </a:t>
            </a:r>
            <a:r>
              <a:rPr lang="en-US" sz="2400" dirty="0">
                <a:solidFill>
                  <a:prstClr val="black"/>
                </a:solidFill>
                <a:ea typeface="Times New Roman"/>
                <a:cs typeface="Times New Roman"/>
              </a:rPr>
              <a:t>principles enunciated in Accounting Standard (AS) 9, Revenue Recognition, are applied</a:t>
            </a:r>
            <a:r>
              <a:rPr lang="en-US" sz="2400" dirty="0" smtClean="0">
                <a:solidFill>
                  <a:prstClr val="black"/>
                </a:solidFill>
                <a:ea typeface="Times New Roman"/>
                <a:cs typeface="Times New Roman"/>
              </a:rPr>
              <a:t>.</a:t>
            </a:r>
          </a:p>
          <a:p>
            <a:pPr algn="just">
              <a:lnSpc>
                <a:spcPct val="115000"/>
              </a:lnSpc>
            </a:pPr>
            <a:endParaRPr lang="en-US" sz="2400" dirty="0" smtClean="0"/>
          </a:p>
          <a:p>
            <a:pPr algn="just">
              <a:lnSpc>
                <a:spcPct val="115000"/>
              </a:lnSpc>
            </a:pPr>
            <a:r>
              <a:rPr lang="en-US" sz="2400" dirty="0" smtClean="0"/>
              <a:t>It </a:t>
            </a:r>
            <a:r>
              <a:rPr lang="en-US" sz="2400" dirty="0"/>
              <a:t>may be noted that though </a:t>
            </a:r>
            <a:r>
              <a:rPr lang="en-US" sz="2400" b="1" dirty="0"/>
              <a:t>AS-7</a:t>
            </a:r>
            <a:r>
              <a:rPr lang="en-US" sz="2400" dirty="0"/>
              <a:t> talks about </a:t>
            </a:r>
            <a:r>
              <a:rPr lang="en-US" sz="2400" b="1" dirty="0"/>
              <a:t>PCM</a:t>
            </a:r>
            <a:r>
              <a:rPr lang="en-US" sz="2400" dirty="0"/>
              <a:t>, it is this </a:t>
            </a:r>
            <a:r>
              <a:rPr lang="en-US" sz="2400" b="1" dirty="0"/>
              <a:t>GN</a:t>
            </a:r>
            <a:r>
              <a:rPr lang="en-US" sz="2400" dirty="0"/>
              <a:t> which lays down elaborate rule based guidelines on how to implement </a:t>
            </a:r>
            <a:r>
              <a:rPr lang="en-US" sz="2400" b="1" dirty="0"/>
              <a:t>PCM</a:t>
            </a:r>
            <a:r>
              <a:rPr lang="en-US" sz="2400" dirty="0"/>
              <a:t>. </a:t>
            </a:r>
          </a:p>
          <a:p>
            <a:pPr lvl="0" algn="just">
              <a:lnSpc>
                <a:spcPct val="115000"/>
              </a:lnSpc>
            </a:pPr>
            <a:endParaRPr lang="en-US" sz="2400" dirty="0">
              <a:solidFill>
                <a:prstClr val="black"/>
              </a:solidFill>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4053342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4</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558743"/>
          </a:xfrm>
          <a:prstGeom prst="rect">
            <a:avLst/>
          </a:prstGeom>
          <a:noFill/>
        </p:spPr>
        <p:txBody>
          <a:bodyPr wrap="square" rtlCol="0">
            <a:spAutoFit/>
          </a:bodyPr>
          <a:lstStyle/>
          <a:p>
            <a:pPr algn="just">
              <a:lnSpc>
                <a:spcPct val="115000"/>
              </a:lnSpc>
              <a:spcAft>
                <a:spcPts val="1000"/>
              </a:spcAft>
            </a:pPr>
            <a:r>
              <a:rPr lang="en-US" sz="2800" dirty="0" smtClean="0">
                <a:ea typeface="Times New Roman"/>
                <a:cs typeface="Times New Roman"/>
              </a:rPr>
              <a:t> </a:t>
            </a:r>
            <a:endParaRPr lang="en-US" sz="20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graphicFrame>
        <p:nvGraphicFramePr>
          <p:cNvPr id="9" name="Diagram 8"/>
          <p:cNvGraphicFramePr/>
          <p:nvPr>
            <p:extLst>
              <p:ext uri="{D42A27DB-BD31-4B8C-83A1-F6EECF244321}">
                <p14:modId xmlns:p14="http://schemas.microsoft.com/office/powerpoint/2010/main" val="3693077144"/>
              </p:ext>
            </p:extLst>
          </p:nvPr>
        </p:nvGraphicFramePr>
        <p:xfrm>
          <a:off x="2019300" y="2091392"/>
          <a:ext cx="5410200" cy="40005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20213373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40</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94414" y="1981200"/>
            <a:ext cx="8077200" cy="3797963"/>
          </a:xfrm>
          <a:prstGeom prst="rect">
            <a:avLst/>
          </a:prstGeom>
          <a:noFill/>
        </p:spPr>
        <p:txBody>
          <a:bodyPr wrap="square" rtlCol="0">
            <a:spAutoFit/>
          </a:bodyPr>
          <a:lstStyle/>
          <a:p>
            <a:pPr>
              <a:lnSpc>
                <a:spcPct val="115000"/>
              </a:lnSpc>
              <a:spcBef>
                <a:spcPts val="1000"/>
              </a:spcBef>
              <a:spcAft>
                <a:spcPts val="1400"/>
              </a:spcAft>
            </a:pPr>
            <a:r>
              <a:rPr lang="en-US" sz="2400" b="1" i="1" dirty="0">
                <a:solidFill>
                  <a:srgbClr val="88A81D"/>
                </a:solidFill>
                <a:ea typeface="Times New Roman"/>
                <a:cs typeface="Times New Roman"/>
              </a:rPr>
              <a:t>Salient features of the Guidance Note:</a:t>
            </a:r>
          </a:p>
          <a:p>
            <a:pPr marL="342900" marR="0" lvl="0" indent="-342900" algn="just">
              <a:lnSpc>
                <a:spcPct val="115000"/>
              </a:lnSpc>
              <a:spcBef>
                <a:spcPts val="0"/>
              </a:spcBef>
              <a:spcAft>
                <a:spcPts val="1000"/>
              </a:spcAft>
              <a:buFont typeface="Symbol"/>
              <a:buChar char=""/>
            </a:pPr>
            <a:r>
              <a:rPr lang="en-US" sz="2400" dirty="0">
                <a:ea typeface="Times New Roman"/>
                <a:cs typeface="Times New Roman"/>
              </a:rPr>
              <a:t>It covers all forms of transaction in real estate-</a:t>
            </a:r>
          </a:p>
          <a:p>
            <a:pPr marL="800100" lvl="1" indent="-342900" algn="just">
              <a:lnSpc>
                <a:spcPct val="115000"/>
              </a:lnSpc>
              <a:buFont typeface="Courier New"/>
              <a:buChar char="o"/>
            </a:pPr>
            <a:r>
              <a:rPr lang="en-US" sz="2400" dirty="0">
                <a:ea typeface="Times New Roman"/>
                <a:cs typeface="Times New Roman"/>
              </a:rPr>
              <a:t>Sale of plot of land without any development.</a:t>
            </a:r>
          </a:p>
          <a:p>
            <a:pPr marL="800100" lvl="1" indent="-342900" algn="just">
              <a:lnSpc>
                <a:spcPct val="115000"/>
              </a:lnSpc>
              <a:buFont typeface="Courier New"/>
              <a:buChar char="o"/>
            </a:pPr>
            <a:r>
              <a:rPr lang="en-US" sz="2400" dirty="0">
                <a:ea typeface="Times New Roman"/>
                <a:cs typeface="Times New Roman"/>
              </a:rPr>
              <a:t>Sale of plot of land (including long term sale type of lease) with development.</a:t>
            </a:r>
          </a:p>
          <a:p>
            <a:pPr marL="800100" lvl="1" indent="-342900" algn="just">
              <a:lnSpc>
                <a:spcPct val="115000"/>
              </a:lnSpc>
              <a:buFont typeface="Courier New"/>
              <a:buChar char="o"/>
            </a:pPr>
            <a:r>
              <a:rPr lang="en-US" sz="2400" dirty="0">
                <a:ea typeface="Times New Roman"/>
                <a:cs typeface="Times New Roman"/>
              </a:rPr>
              <a:t>Development and sale of residential and commercial units, row houses, independent houses, with or without an undivided share in land</a:t>
            </a:r>
            <a:r>
              <a:rPr lang="en-US" sz="2400" dirty="0" smtClean="0">
                <a:ea typeface="Times New Roman"/>
                <a:cs typeface="Times New Roman"/>
              </a:rPr>
              <a:t>.</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55001708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41</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1981200"/>
            <a:ext cx="8077200" cy="2215991"/>
          </a:xfrm>
          <a:prstGeom prst="rect">
            <a:avLst/>
          </a:prstGeom>
          <a:noFill/>
        </p:spPr>
        <p:txBody>
          <a:bodyPr wrap="square" rtlCol="0">
            <a:spAutoFit/>
          </a:bodyPr>
          <a:lstStyle/>
          <a:p>
            <a:pPr marL="800100" lvl="1" indent="-342900" algn="just">
              <a:lnSpc>
                <a:spcPct val="115000"/>
              </a:lnSpc>
              <a:buFont typeface="Courier New"/>
              <a:buChar char="o"/>
            </a:pPr>
            <a:r>
              <a:rPr lang="en-US" sz="2400" dirty="0">
                <a:solidFill>
                  <a:prstClr val="black"/>
                </a:solidFill>
                <a:ea typeface="Times New Roman"/>
                <a:cs typeface="Times New Roman"/>
              </a:rPr>
              <a:t>Acquisition, utilization and transfer of development rights.</a:t>
            </a:r>
          </a:p>
          <a:p>
            <a:pPr marL="800100" lvl="1" indent="-342900" algn="just">
              <a:lnSpc>
                <a:spcPct val="115000"/>
              </a:lnSpc>
              <a:buFont typeface="Courier New"/>
              <a:buChar char="o"/>
            </a:pPr>
            <a:r>
              <a:rPr lang="en-US" sz="2400" dirty="0">
                <a:solidFill>
                  <a:prstClr val="black"/>
                </a:solidFill>
                <a:ea typeface="Times New Roman"/>
                <a:cs typeface="Times New Roman"/>
              </a:rPr>
              <a:t>Redevelopment of existing building and structures.</a:t>
            </a:r>
          </a:p>
          <a:p>
            <a:pPr marL="800100" lvl="1" indent="-342900" algn="just">
              <a:lnSpc>
                <a:spcPct val="115000"/>
              </a:lnSpc>
              <a:buFont typeface="Courier New"/>
              <a:buChar char="o"/>
            </a:pPr>
            <a:r>
              <a:rPr lang="en-US" sz="2400" dirty="0">
                <a:solidFill>
                  <a:prstClr val="black"/>
                </a:solidFill>
                <a:ea typeface="Times New Roman"/>
                <a:cs typeface="Times New Roman"/>
              </a:rPr>
              <a:t>Joint development agreements for any of the above facilities.</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55558040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42</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2640723"/>
          </a:xfrm>
          <a:prstGeom prst="rect">
            <a:avLst/>
          </a:prstGeom>
          <a:noFill/>
        </p:spPr>
        <p:txBody>
          <a:bodyPr wrap="square" rtlCol="0">
            <a:spAutoFit/>
          </a:bodyPr>
          <a:lstStyle/>
          <a:p>
            <a:pPr marL="342900" marR="0" lvl="0" indent="-342900" algn="just">
              <a:lnSpc>
                <a:spcPct val="115000"/>
              </a:lnSpc>
              <a:spcBef>
                <a:spcPts val="0"/>
              </a:spcBef>
              <a:spcAft>
                <a:spcPts val="0"/>
              </a:spcAft>
              <a:buFont typeface="Symbol"/>
              <a:buChar char=""/>
            </a:pPr>
            <a:r>
              <a:rPr lang="en-US" sz="2400" dirty="0">
                <a:ea typeface="Times New Roman"/>
                <a:cs typeface="Times New Roman"/>
              </a:rPr>
              <a:t>It </a:t>
            </a:r>
            <a:r>
              <a:rPr lang="en-US" sz="2400" b="1" dirty="0">
                <a:solidFill>
                  <a:srgbClr val="88A81D"/>
                </a:solidFill>
                <a:ea typeface="Times New Roman"/>
                <a:cs typeface="Times New Roman"/>
              </a:rPr>
              <a:t>does not apply</a:t>
            </a:r>
            <a:r>
              <a:rPr lang="en-US" sz="2400" dirty="0">
                <a:solidFill>
                  <a:srgbClr val="88A81D"/>
                </a:solidFill>
                <a:ea typeface="Times New Roman"/>
                <a:cs typeface="Times New Roman"/>
              </a:rPr>
              <a:t> </a:t>
            </a:r>
            <a:r>
              <a:rPr lang="en-US" sz="2400" dirty="0">
                <a:ea typeface="Times New Roman"/>
                <a:cs typeface="Times New Roman"/>
              </a:rPr>
              <a:t>to accounting of the following:</a:t>
            </a:r>
          </a:p>
          <a:p>
            <a:pPr algn="just">
              <a:lnSpc>
                <a:spcPct val="115000"/>
              </a:lnSpc>
            </a:pPr>
            <a:r>
              <a:rPr lang="en-US" sz="2400" dirty="0">
                <a:ea typeface="Times New Roman"/>
                <a:cs typeface="Times New Roman"/>
              </a:rPr>
              <a:t> </a:t>
            </a:r>
          </a:p>
          <a:p>
            <a:pPr marL="800100" marR="0" lvl="1" indent="-342900" algn="just">
              <a:lnSpc>
                <a:spcPct val="115000"/>
              </a:lnSpc>
              <a:spcBef>
                <a:spcPts val="0"/>
              </a:spcBef>
              <a:spcAft>
                <a:spcPts val="0"/>
              </a:spcAft>
              <a:buClr>
                <a:schemeClr val="tx1"/>
              </a:buClr>
              <a:buSzPct val="90000"/>
              <a:buFont typeface="Courier New" panose="02070309020205020404" pitchFamily="49" charset="0"/>
              <a:buChar char="o"/>
            </a:pPr>
            <a:r>
              <a:rPr lang="en-US" sz="2400" b="1" dirty="0">
                <a:solidFill>
                  <a:srgbClr val="88A81D"/>
                </a:solidFill>
                <a:ea typeface="Times New Roman"/>
                <a:cs typeface="Times New Roman"/>
              </a:rPr>
              <a:t>Fixed Assets</a:t>
            </a:r>
            <a:r>
              <a:rPr lang="en-US" sz="2400" dirty="0">
                <a:solidFill>
                  <a:srgbClr val="88A81D"/>
                </a:solidFill>
                <a:ea typeface="Times New Roman"/>
                <a:cs typeface="Times New Roman"/>
              </a:rPr>
              <a:t>- </a:t>
            </a:r>
            <a:r>
              <a:rPr lang="en-US" sz="2400" dirty="0">
                <a:ea typeface="Times New Roman"/>
                <a:cs typeface="Times New Roman"/>
              </a:rPr>
              <a:t>AS-10 is applicable.</a:t>
            </a:r>
          </a:p>
          <a:p>
            <a:pPr marL="800100" marR="0" lvl="1" indent="-342900" algn="just">
              <a:lnSpc>
                <a:spcPct val="115000"/>
              </a:lnSpc>
              <a:spcBef>
                <a:spcPts val="0"/>
              </a:spcBef>
              <a:spcAft>
                <a:spcPts val="0"/>
              </a:spcAft>
              <a:buClr>
                <a:schemeClr val="tx1"/>
              </a:buClr>
              <a:buSzPct val="90000"/>
              <a:buFont typeface="Courier New" panose="02070309020205020404" pitchFamily="49" charset="0"/>
              <a:buChar char="o"/>
            </a:pPr>
            <a:r>
              <a:rPr lang="en-US" sz="2400" b="1" dirty="0">
                <a:solidFill>
                  <a:srgbClr val="88A81D"/>
                </a:solidFill>
                <a:ea typeface="Times New Roman"/>
                <a:cs typeface="Times New Roman"/>
              </a:rPr>
              <a:t>Government Grants</a:t>
            </a:r>
            <a:r>
              <a:rPr lang="en-US" sz="2400" dirty="0">
                <a:solidFill>
                  <a:srgbClr val="88A81D"/>
                </a:solidFill>
                <a:ea typeface="Times New Roman"/>
                <a:cs typeface="Times New Roman"/>
              </a:rPr>
              <a:t> </a:t>
            </a:r>
            <a:r>
              <a:rPr lang="en-US" sz="2400" dirty="0">
                <a:ea typeface="Times New Roman"/>
                <a:cs typeface="Times New Roman"/>
              </a:rPr>
              <a:t>– AS-12 is applicable.</a:t>
            </a:r>
          </a:p>
          <a:p>
            <a:pPr marL="800100" marR="0" lvl="1" indent="-342900" algn="just">
              <a:lnSpc>
                <a:spcPct val="115000"/>
              </a:lnSpc>
              <a:spcBef>
                <a:spcPts val="0"/>
              </a:spcBef>
              <a:spcAft>
                <a:spcPts val="0"/>
              </a:spcAft>
              <a:buClr>
                <a:schemeClr val="tx1"/>
              </a:buClr>
              <a:buSzPct val="90000"/>
              <a:buFont typeface="Courier New" panose="02070309020205020404" pitchFamily="49" charset="0"/>
              <a:buChar char="o"/>
            </a:pPr>
            <a:r>
              <a:rPr lang="en-US" sz="2400" b="1" dirty="0">
                <a:solidFill>
                  <a:srgbClr val="88A81D"/>
                </a:solidFill>
                <a:ea typeface="Times New Roman"/>
                <a:cs typeface="Times New Roman"/>
              </a:rPr>
              <a:t>Leases</a:t>
            </a:r>
            <a:r>
              <a:rPr lang="en-US" sz="2400" dirty="0">
                <a:ea typeface="Times New Roman"/>
                <a:cs typeface="Times New Roman"/>
              </a:rPr>
              <a:t>-AS-19 is applicable.</a:t>
            </a:r>
          </a:p>
          <a:p>
            <a:pPr marL="800100" marR="0" lvl="1" indent="-342900" algn="just">
              <a:lnSpc>
                <a:spcPct val="115000"/>
              </a:lnSpc>
              <a:spcBef>
                <a:spcPts val="0"/>
              </a:spcBef>
              <a:spcAft>
                <a:spcPts val="1000"/>
              </a:spcAft>
              <a:buClr>
                <a:schemeClr val="tx1"/>
              </a:buClr>
              <a:buSzPct val="90000"/>
              <a:buFont typeface="Courier New" panose="02070309020205020404" pitchFamily="49" charset="0"/>
              <a:buChar char="o"/>
            </a:pPr>
            <a:r>
              <a:rPr lang="en-US" sz="2400" b="1" dirty="0">
                <a:solidFill>
                  <a:srgbClr val="88A81D"/>
                </a:solidFill>
                <a:ea typeface="Times New Roman"/>
                <a:cs typeface="Times New Roman"/>
              </a:rPr>
              <a:t>Intangible </a:t>
            </a:r>
            <a:r>
              <a:rPr lang="en-US" sz="2400" b="1" dirty="0" smtClean="0">
                <a:solidFill>
                  <a:srgbClr val="88A81D"/>
                </a:solidFill>
                <a:ea typeface="Times New Roman"/>
                <a:cs typeface="Times New Roman"/>
              </a:rPr>
              <a:t>Assets </a:t>
            </a:r>
            <a:r>
              <a:rPr lang="en-US" sz="2400" dirty="0" smtClean="0">
                <a:ea typeface="Times New Roman"/>
                <a:cs typeface="Times New Roman"/>
              </a:rPr>
              <a:t>-</a:t>
            </a:r>
            <a:r>
              <a:rPr lang="en-US" sz="2400" dirty="0">
                <a:ea typeface="Times New Roman"/>
                <a:cs typeface="Times New Roman"/>
              </a:rPr>
              <a:t>AS-26 is applicable.</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61446723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43</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110608"/>
            <a:ext cx="8077200" cy="1791260"/>
          </a:xfrm>
          <a:prstGeom prst="rect">
            <a:avLst/>
          </a:prstGeom>
          <a:noFill/>
        </p:spPr>
        <p:txBody>
          <a:bodyPr wrap="square" rtlCol="0">
            <a:spAutoFit/>
          </a:bodyPr>
          <a:lstStyle/>
          <a:p>
            <a:pPr marL="342900" marR="0" lvl="0" indent="-342900" algn="just">
              <a:lnSpc>
                <a:spcPct val="115000"/>
              </a:lnSpc>
              <a:spcBef>
                <a:spcPts val="0"/>
              </a:spcBef>
              <a:spcAft>
                <a:spcPts val="1000"/>
              </a:spcAft>
              <a:buFont typeface="Symbol"/>
              <a:buChar char=""/>
            </a:pPr>
            <a:r>
              <a:rPr lang="en-US" sz="2400" dirty="0">
                <a:ea typeface="Times New Roman"/>
                <a:cs typeface="Times New Roman"/>
              </a:rPr>
              <a:t>The Guidance note will apply to projects of real estate which commence </a:t>
            </a:r>
            <a:r>
              <a:rPr lang="en-US" sz="2400" b="1" dirty="0">
                <a:solidFill>
                  <a:srgbClr val="88A81D"/>
                </a:solidFill>
                <a:ea typeface="Times New Roman"/>
                <a:cs typeface="Times New Roman"/>
              </a:rPr>
              <a:t>on or after 1 April 2012 </a:t>
            </a:r>
            <a:r>
              <a:rPr lang="en-US" sz="2400" dirty="0">
                <a:ea typeface="Times New Roman"/>
                <a:cs typeface="Times New Roman"/>
              </a:rPr>
              <a:t>and also to projects which have commenced but where</a:t>
            </a:r>
            <a:r>
              <a:rPr lang="en-US" sz="2400" b="1" dirty="0">
                <a:solidFill>
                  <a:srgbClr val="943634"/>
                </a:solidFill>
                <a:ea typeface="Times New Roman"/>
                <a:cs typeface="Times New Roman"/>
              </a:rPr>
              <a:t> </a:t>
            </a:r>
            <a:r>
              <a:rPr lang="en-US" sz="2400" b="1" u="sng" dirty="0">
                <a:solidFill>
                  <a:srgbClr val="88A81D"/>
                </a:solidFill>
                <a:ea typeface="Times New Roman"/>
                <a:cs typeface="Times New Roman"/>
              </a:rPr>
              <a:t>revenue is recognized for the first time after 1 April 2012</a:t>
            </a:r>
            <a:r>
              <a:rPr lang="en-US" sz="2400" b="1" u="sng" dirty="0">
                <a:solidFill>
                  <a:srgbClr val="943634"/>
                </a:solidFill>
                <a:ea typeface="Times New Roman"/>
                <a:cs typeface="Times New Roman"/>
              </a:rPr>
              <a:t>.</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20444437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44</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091392"/>
            <a:ext cx="8077200" cy="3348289"/>
          </a:xfrm>
          <a:prstGeom prst="rect">
            <a:avLst/>
          </a:prstGeom>
          <a:noFill/>
        </p:spPr>
        <p:txBody>
          <a:bodyPr wrap="square" rtlCol="0">
            <a:spAutoFit/>
          </a:bodyPr>
          <a:lstStyle/>
          <a:p>
            <a:pPr>
              <a:lnSpc>
                <a:spcPct val="115000"/>
              </a:lnSpc>
              <a:spcBef>
                <a:spcPts val="1000"/>
              </a:spcBef>
              <a:spcAft>
                <a:spcPts val="1400"/>
              </a:spcAft>
            </a:pPr>
            <a:r>
              <a:rPr lang="en-US" sz="2400" b="1" i="1" dirty="0">
                <a:solidFill>
                  <a:srgbClr val="88A81D"/>
                </a:solidFill>
                <a:ea typeface="Times New Roman"/>
                <a:cs typeface="Times New Roman"/>
              </a:rPr>
              <a:t>Contract Revenue &amp; Expenses</a:t>
            </a:r>
          </a:p>
          <a:p>
            <a:pPr algn="just">
              <a:lnSpc>
                <a:spcPct val="115000"/>
              </a:lnSpc>
              <a:spcAft>
                <a:spcPts val="1000"/>
              </a:spcAft>
            </a:pPr>
            <a:r>
              <a:rPr lang="en-US" sz="2400" dirty="0">
                <a:ea typeface="Times New Roman"/>
                <a:cs typeface="Times New Roman"/>
              </a:rPr>
              <a:t>Revenue shall </a:t>
            </a:r>
            <a:r>
              <a:rPr lang="en-US" sz="2400" b="1" dirty="0">
                <a:solidFill>
                  <a:srgbClr val="88A81D"/>
                </a:solidFill>
                <a:ea typeface="Times New Roman"/>
                <a:cs typeface="Times New Roman"/>
              </a:rPr>
              <a:t>include</a:t>
            </a:r>
            <a:r>
              <a:rPr lang="en-US" sz="2400" dirty="0">
                <a:solidFill>
                  <a:srgbClr val="88A81D"/>
                </a:solidFill>
                <a:ea typeface="Times New Roman"/>
                <a:cs typeface="Times New Roman"/>
              </a:rPr>
              <a:t>: </a:t>
            </a:r>
          </a:p>
          <a:p>
            <a:pPr marL="342900" marR="0" lvl="0" indent="-342900" algn="just">
              <a:lnSpc>
                <a:spcPct val="115000"/>
              </a:lnSpc>
              <a:spcBef>
                <a:spcPts val="0"/>
              </a:spcBef>
              <a:spcAft>
                <a:spcPts val="0"/>
              </a:spcAft>
              <a:buFont typeface="Courier New"/>
              <a:buChar char="o"/>
            </a:pPr>
            <a:r>
              <a:rPr lang="en-US" sz="2400" dirty="0">
                <a:ea typeface="Times New Roman"/>
                <a:cs typeface="Times New Roman"/>
              </a:rPr>
              <a:t>Revenue on </a:t>
            </a:r>
            <a:r>
              <a:rPr lang="en-US" sz="2400" b="1" dirty="0">
                <a:solidFill>
                  <a:srgbClr val="88A81D"/>
                </a:solidFill>
                <a:ea typeface="Times New Roman"/>
                <a:cs typeface="Times New Roman"/>
              </a:rPr>
              <a:t>sale of plot</a:t>
            </a:r>
            <a:endParaRPr lang="en-US" sz="2400" dirty="0">
              <a:solidFill>
                <a:srgbClr val="88A81D"/>
              </a:solidFill>
              <a:ea typeface="Times New Roman"/>
              <a:cs typeface="Times New Roman"/>
            </a:endParaRPr>
          </a:p>
          <a:p>
            <a:pPr marL="342900" marR="0" lvl="0" indent="-342900" algn="just">
              <a:lnSpc>
                <a:spcPct val="115000"/>
              </a:lnSpc>
              <a:spcBef>
                <a:spcPts val="0"/>
              </a:spcBef>
              <a:spcAft>
                <a:spcPts val="0"/>
              </a:spcAft>
              <a:buFont typeface="Courier New"/>
              <a:buChar char="o"/>
            </a:pPr>
            <a:r>
              <a:rPr lang="en-US" sz="2400" dirty="0">
                <a:ea typeface="Times New Roman"/>
                <a:cs typeface="Times New Roman"/>
              </a:rPr>
              <a:t>Undivided share in land</a:t>
            </a:r>
          </a:p>
          <a:p>
            <a:pPr marL="342900" marR="0" lvl="0" indent="-342900" algn="just">
              <a:lnSpc>
                <a:spcPct val="115000"/>
              </a:lnSpc>
              <a:spcBef>
                <a:spcPts val="0"/>
              </a:spcBef>
              <a:spcAft>
                <a:spcPts val="0"/>
              </a:spcAft>
              <a:buFont typeface="Courier New"/>
              <a:buChar char="o"/>
            </a:pPr>
            <a:r>
              <a:rPr lang="en-US" sz="2400" dirty="0">
                <a:ea typeface="Times New Roman"/>
                <a:cs typeface="Times New Roman"/>
              </a:rPr>
              <a:t>Sale of finished or semi-finished structure</a:t>
            </a:r>
          </a:p>
          <a:p>
            <a:pPr marL="342900" marR="0" lvl="0" indent="-342900" algn="just">
              <a:lnSpc>
                <a:spcPct val="115000"/>
              </a:lnSpc>
              <a:spcBef>
                <a:spcPts val="0"/>
              </a:spcBef>
              <a:spcAft>
                <a:spcPts val="0"/>
              </a:spcAft>
              <a:buFont typeface="Courier New"/>
              <a:buChar char="o"/>
            </a:pPr>
            <a:r>
              <a:rPr lang="en-US" sz="2400" dirty="0">
                <a:ea typeface="Times New Roman"/>
                <a:cs typeface="Times New Roman"/>
              </a:rPr>
              <a:t>Consideration for </a:t>
            </a:r>
            <a:r>
              <a:rPr lang="en-US" sz="2400" b="1" dirty="0">
                <a:solidFill>
                  <a:srgbClr val="88A81D"/>
                </a:solidFill>
                <a:ea typeface="Times New Roman"/>
                <a:cs typeface="Times New Roman"/>
              </a:rPr>
              <a:t>construction</a:t>
            </a:r>
            <a:endParaRPr lang="en-US" sz="2400" dirty="0">
              <a:solidFill>
                <a:srgbClr val="88A81D"/>
              </a:solidFill>
              <a:ea typeface="Times New Roman"/>
              <a:cs typeface="Times New Roman"/>
            </a:endParaRPr>
          </a:p>
          <a:p>
            <a:pPr marL="342900" marR="0" lvl="0" indent="-342900" algn="just">
              <a:lnSpc>
                <a:spcPct val="115000"/>
              </a:lnSpc>
              <a:spcBef>
                <a:spcPts val="0"/>
              </a:spcBef>
              <a:spcAft>
                <a:spcPts val="1000"/>
              </a:spcAft>
              <a:buFont typeface="Courier New"/>
              <a:buChar char="o"/>
            </a:pPr>
            <a:r>
              <a:rPr lang="en-US" sz="2400" dirty="0">
                <a:ea typeface="Times New Roman"/>
                <a:cs typeface="Times New Roman"/>
              </a:rPr>
              <a:t>Sale of </a:t>
            </a:r>
            <a:r>
              <a:rPr lang="en-US" sz="2400" b="1" dirty="0">
                <a:solidFill>
                  <a:srgbClr val="88A81D"/>
                </a:solidFill>
                <a:ea typeface="Times New Roman"/>
                <a:cs typeface="Times New Roman"/>
              </a:rPr>
              <a:t>development rights</a:t>
            </a:r>
            <a:endParaRPr lang="en-US" sz="2400" dirty="0">
              <a:solidFill>
                <a:srgbClr val="88A81D"/>
              </a:solidFill>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193051789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45</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209800"/>
            <a:ext cx="8229600" cy="2395528"/>
          </a:xfrm>
          <a:prstGeom prst="rect">
            <a:avLst/>
          </a:prstGeom>
          <a:noFill/>
        </p:spPr>
        <p:txBody>
          <a:bodyPr wrap="square" rtlCol="0">
            <a:spAutoFit/>
          </a:bodyPr>
          <a:lstStyle/>
          <a:p>
            <a:pPr>
              <a:lnSpc>
                <a:spcPct val="115000"/>
              </a:lnSpc>
              <a:spcBef>
                <a:spcPts val="1000"/>
              </a:spcBef>
              <a:spcAft>
                <a:spcPts val="1400"/>
              </a:spcAft>
            </a:pPr>
            <a:r>
              <a:rPr lang="en-US" sz="2400" b="1" i="1" dirty="0">
                <a:solidFill>
                  <a:srgbClr val="88A81D"/>
                </a:solidFill>
                <a:ea typeface="Times New Roman"/>
                <a:cs typeface="Times New Roman"/>
              </a:rPr>
              <a:t>Method of Revenue Recognition</a:t>
            </a:r>
          </a:p>
          <a:p>
            <a:pPr marR="0">
              <a:lnSpc>
                <a:spcPct val="115000"/>
              </a:lnSpc>
              <a:spcBef>
                <a:spcPts val="0"/>
              </a:spcBef>
              <a:spcAft>
                <a:spcPts val="1000"/>
              </a:spcAft>
            </a:pPr>
            <a:r>
              <a:rPr lang="en-US" sz="2400" dirty="0">
                <a:ea typeface="Times New Roman"/>
                <a:cs typeface="Times New Roman"/>
              </a:rPr>
              <a:t>It is pertinent to note that Guidance Note emphasis that </a:t>
            </a:r>
            <a:r>
              <a:rPr lang="en-US" sz="2400" b="1" dirty="0">
                <a:solidFill>
                  <a:srgbClr val="88A81D"/>
                </a:solidFill>
                <a:ea typeface="Times New Roman"/>
                <a:cs typeface="Times New Roman"/>
              </a:rPr>
              <a:t>PCM will be applicable </a:t>
            </a:r>
            <a:r>
              <a:rPr lang="en-US" sz="2400" dirty="0">
                <a:ea typeface="Times New Roman"/>
                <a:cs typeface="Times New Roman"/>
              </a:rPr>
              <a:t>in the accounting of all real </a:t>
            </a:r>
            <a:r>
              <a:rPr lang="en-US" sz="2400" dirty="0" smtClean="0">
                <a:ea typeface="Times New Roman"/>
                <a:cs typeface="Times New Roman"/>
              </a:rPr>
              <a:t>estate transactions </a:t>
            </a:r>
            <a:r>
              <a:rPr lang="en-US" sz="2400" b="1" dirty="0">
                <a:solidFill>
                  <a:srgbClr val="88A81D"/>
                </a:solidFill>
                <a:ea typeface="Times New Roman"/>
                <a:cs typeface="Times New Roman"/>
              </a:rPr>
              <a:t>where the economic substance is similar to construction contracts.</a:t>
            </a:r>
            <a:endParaRPr lang="en-US" sz="2400" dirty="0">
              <a:solidFill>
                <a:srgbClr val="88A81D"/>
              </a:solidFill>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22516176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46</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93751" y="1981200"/>
            <a:ext cx="8077200" cy="4222694"/>
          </a:xfrm>
          <a:prstGeom prst="rect">
            <a:avLst/>
          </a:prstGeom>
          <a:noFill/>
        </p:spPr>
        <p:txBody>
          <a:bodyPr wrap="square" rtlCol="0">
            <a:spAutoFit/>
          </a:bodyPr>
          <a:lstStyle/>
          <a:p>
            <a:pPr>
              <a:lnSpc>
                <a:spcPct val="115000"/>
              </a:lnSpc>
              <a:spcBef>
                <a:spcPts val="1000"/>
              </a:spcBef>
              <a:spcAft>
                <a:spcPts val="1400"/>
              </a:spcAft>
            </a:pPr>
            <a:r>
              <a:rPr lang="en-US" sz="2400" b="1" i="1" dirty="0">
                <a:solidFill>
                  <a:srgbClr val="88A81D"/>
                </a:solidFill>
                <a:ea typeface="Times New Roman"/>
                <a:cs typeface="Times New Roman"/>
              </a:rPr>
              <a:t>Applicability of PCM</a:t>
            </a:r>
          </a:p>
          <a:p>
            <a:pPr marL="238125" marR="0" algn="just">
              <a:lnSpc>
                <a:spcPct val="115000"/>
              </a:lnSpc>
              <a:spcBef>
                <a:spcPts val="0"/>
              </a:spcBef>
              <a:spcAft>
                <a:spcPts val="1000"/>
              </a:spcAft>
            </a:pPr>
            <a:r>
              <a:rPr lang="en-US" sz="2400" u="sng" dirty="0">
                <a:solidFill>
                  <a:srgbClr val="88A81D"/>
                </a:solidFill>
                <a:ea typeface="Times New Roman"/>
                <a:cs typeface="Times New Roman"/>
              </a:rPr>
              <a:t>I</a:t>
            </a:r>
            <a:r>
              <a:rPr lang="en-US" sz="2400" b="1" u="sng" dirty="0">
                <a:solidFill>
                  <a:srgbClr val="88A81D"/>
                </a:solidFill>
                <a:ea typeface="Times New Roman"/>
                <a:cs typeface="Times New Roman"/>
              </a:rPr>
              <a:t>ndicators</a:t>
            </a:r>
            <a:r>
              <a:rPr lang="en-US" sz="2400" dirty="0">
                <a:ea typeface="Times New Roman"/>
                <a:cs typeface="Times New Roman"/>
              </a:rPr>
              <a:t> which decide whether a transaction is a construction contract:</a:t>
            </a:r>
          </a:p>
          <a:p>
            <a:pPr marL="342900" marR="0" lvl="0" indent="-342900" algn="just">
              <a:lnSpc>
                <a:spcPct val="115000"/>
              </a:lnSpc>
              <a:spcBef>
                <a:spcPts val="0"/>
              </a:spcBef>
              <a:spcAft>
                <a:spcPts val="0"/>
              </a:spcAft>
              <a:buFont typeface="Symbol"/>
              <a:buChar char=""/>
            </a:pPr>
            <a:r>
              <a:rPr lang="en-US" sz="2400" dirty="0">
                <a:ea typeface="Times New Roman"/>
                <a:cs typeface="Times New Roman"/>
              </a:rPr>
              <a:t>The </a:t>
            </a:r>
            <a:r>
              <a:rPr lang="en-US" sz="2400" b="1" dirty="0">
                <a:solidFill>
                  <a:srgbClr val="88A81D"/>
                </a:solidFill>
                <a:ea typeface="Times New Roman"/>
                <a:cs typeface="Times New Roman"/>
              </a:rPr>
              <a:t>period</a:t>
            </a:r>
            <a:r>
              <a:rPr lang="en-US" sz="2400" b="1" dirty="0">
                <a:ea typeface="Times New Roman"/>
                <a:cs typeface="Times New Roman"/>
              </a:rPr>
              <a:t> </a:t>
            </a:r>
            <a:r>
              <a:rPr lang="en-US" sz="2400" dirty="0">
                <a:ea typeface="Times New Roman"/>
                <a:cs typeface="Times New Roman"/>
              </a:rPr>
              <a:t>of the project is in </a:t>
            </a:r>
            <a:r>
              <a:rPr lang="en-US" sz="2400" b="1" dirty="0">
                <a:solidFill>
                  <a:srgbClr val="88A81D"/>
                </a:solidFill>
                <a:ea typeface="Times New Roman"/>
                <a:cs typeface="Times New Roman"/>
              </a:rPr>
              <a:t>excess of 12 months</a:t>
            </a:r>
            <a:r>
              <a:rPr lang="en-US" sz="2400" b="1" dirty="0">
                <a:solidFill>
                  <a:srgbClr val="943634"/>
                </a:solidFill>
                <a:ea typeface="Times New Roman"/>
                <a:cs typeface="Times New Roman"/>
              </a:rPr>
              <a:t>.</a:t>
            </a:r>
            <a:endParaRPr lang="en-US" sz="2400" dirty="0">
              <a:ea typeface="Times New Roman"/>
              <a:cs typeface="Times New Roman"/>
            </a:endParaRPr>
          </a:p>
          <a:p>
            <a:pPr marL="342900" marR="0" lvl="0" indent="-342900" algn="just">
              <a:lnSpc>
                <a:spcPct val="115000"/>
              </a:lnSpc>
              <a:spcBef>
                <a:spcPts val="0"/>
              </a:spcBef>
              <a:spcAft>
                <a:spcPts val="0"/>
              </a:spcAft>
              <a:buFont typeface="Symbol"/>
              <a:buChar char=""/>
            </a:pPr>
            <a:r>
              <a:rPr lang="en-US" sz="2400" dirty="0">
                <a:ea typeface="Times New Roman"/>
                <a:cs typeface="Times New Roman"/>
              </a:rPr>
              <a:t>Most </a:t>
            </a:r>
            <a:r>
              <a:rPr lang="en-US" sz="2400" b="1" dirty="0">
                <a:solidFill>
                  <a:srgbClr val="88A81D"/>
                </a:solidFill>
                <a:ea typeface="Times New Roman"/>
                <a:cs typeface="Times New Roman"/>
              </a:rPr>
              <a:t>features</a:t>
            </a:r>
            <a:r>
              <a:rPr lang="en-US" sz="2400" dirty="0">
                <a:ea typeface="Times New Roman"/>
                <a:cs typeface="Times New Roman"/>
              </a:rPr>
              <a:t> of the project are </a:t>
            </a:r>
            <a:r>
              <a:rPr lang="en-US" sz="2400" b="1" dirty="0">
                <a:solidFill>
                  <a:srgbClr val="88A81D"/>
                </a:solidFill>
                <a:ea typeface="Times New Roman"/>
                <a:cs typeface="Times New Roman"/>
              </a:rPr>
              <a:t>common to construction contract</a:t>
            </a:r>
            <a:r>
              <a:rPr lang="en-US" sz="2400" dirty="0">
                <a:ea typeface="Times New Roman"/>
                <a:cs typeface="Times New Roman"/>
              </a:rPr>
              <a:t> i.e. land development, structural engineering, architectural design, construction etc.</a:t>
            </a:r>
          </a:p>
          <a:p>
            <a:pPr marL="342900" marR="0" lvl="0" indent="-342900" algn="just">
              <a:lnSpc>
                <a:spcPct val="115000"/>
              </a:lnSpc>
              <a:spcBef>
                <a:spcPts val="0"/>
              </a:spcBef>
              <a:spcAft>
                <a:spcPts val="0"/>
              </a:spcAft>
              <a:buClr>
                <a:schemeClr val="tx1"/>
              </a:buClr>
              <a:buSzPct val="150000"/>
              <a:buFont typeface="Arial" panose="020B0604020202020204" pitchFamily="34" charset="0"/>
              <a:buChar char="•"/>
            </a:pPr>
            <a:r>
              <a:rPr lang="en-US" sz="2400" b="1" dirty="0">
                <a:solidFill>
                  <a:srgbClr val="88A81D"/>
                </a:solidFill>
                <a:ea typeface="Times New Roman"/>
                <a:cs typeface="Times New Roman"/>
              </a:rPr>
              <a:t>Individual units</a:t>
            </a:r>
            <a:r>
              <a:rPr lang="en-US" sz="2400" dirty="0">
                <a:solidFill>
                  <a:srgbClr val="88A81D"/>
                </a:solidFill>
                <a:ea typeface="Times New Roman"/>
                <a:cs typeface="Times New Roman"/>
              </a:rPr>
              <a:t> </a:t>
            </a:r>
            <a:r>
              <a:rPr lang="en-US" sz="2400" dirty="0">
                <a:ea typeface="Times New Roman"/>
                <a:cs typeface="Times New Roman"/>
              </a:rPr>
              <a:t>in the project are </a:t>
            </a:r>
            <a:r>
              <a:rPr lang="en-US" sz="2400" b="1" dirty="0">
                <a:solidFill>
                  <a:srgbClr val="88A81D"/>
                </a:solidFill>
                <a:ea typeface="Times New Roman"/>
                <a:cs typeface="Times New Roman"/>
              </a:rPr>
              <a:t>dependent upon </a:t>
            </a:r>
            <a:r>
              <a:rPr lang="en-US" sz="2400" dirty="0">
                <a:ea typeface="Times New Roman"/>
                <a:cs typeface="Times New Roman"/>
              </a:rPr>
              <a:t>or interrelated to </a:t>
            </a:r>
            <a:r>
              <a:rPr lang="en-US" sz="2400" b="1" dirty="0">
                <a:solidFill>
                  <a:srgbClr val="88A81D"/>
                </a:solidFill>
                <a:ea typeface="Times New Roman"/>
                <a:cs typeface="Times New Roman"/>
              </a:rPr>
              <a:t>completion of common </a:t>
            </a:r>
            <a:r>
              <a:rPr lang="en-US" sz="2400" b="1" dirty="0" smtClean="0">
                <a:solidFill>
                  <a:srgbClr val="88A81D"/>
                </a:solidFill>
                <a:ea typeface="Times New Roman"/>
                <a:cs typeface="Times New Roman"/>
              </a:rPr>
              <a:t>facilities </a:t>
            </a:r>
            <a:r>
              <a:rPr lang="en-US" sz="2400" dirty="0" smtClean="0">
                <a:ea typeface="Times New Roman"/>
                <a:cs typeface="Times New Roman"/>
              </a:rPr>
              <a:t>/</a:t>
            </a:r>
            <a:r>
              <a:rPr lang="en-US" sz="2400" dirty="0">
                <a:ea typeface="Times New Roman"/>
                <a:cs typeface="Times New Roman"/>
              </a:rPr>
              <a:t>amenities</a:t>
            </a:r>
            <a:r>
              <a:rPr lang="en-US" sz="2400" dirty="0" smtClean="0">
                <a:ea typeface="Times New Roman"/>
                <a:cs typeface="Times New Roman"/>
              </a:rPr>
              <a:t>,</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181544821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47</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091392"/>
            <a:ext cx="8077200" cy="3490186"/>
          </a:xfrm>
          <a:prstGeom prst="rect">
            <a:avLst/>
          </a:prstGeom>
          <a:noFill/>
        </p:spPr>
        <p:txBody>
          <a:bodyPr wrap="square" rtlCol="0">
            <a:spAutoFit/>
          </a:bodyPr>
          <a:lstStyle/>
          <a:p>
            <a:pPr marL="342900" lvl="0" indent="-342900" algn="just">
              <a:lnSpc>
                <a:spcPct val="115000"/>
              </a:lnSpc>
              <a:buFont typeface="Symbol"/>
              <a:buChar char=""/>
            </a:pPr>
            <a:r>
              <a:rPr lang="en-US" sz="2400" dirty="0">
                <a:solidFill>
                  <a:prstClr val="black"/>
                </a:solidFill>
                <a:ea typeface="Times New Roman"/>
                <a:cs typeface="Times New Roman"/>
              </a:rPr>
              <a:t>The construction and development activities for </a:t>
            </a:r>
            <a:r>
              <a:rPr lang="en-US" sz="2400" b="1" dirty="0">
                <a:solidFill>
                  <a:srgbClr val="88A81D"/>
                </a:solidFill>
                <a:ea typeface="Times New Roman"/>
                <a:cs typeface="Times New Roman"/>
              </a:rPr>
              <a:t>significant proportion</a:t>
            </a:r>
            <a:r>
              <a:rPr lang="en-US" sz="2400" dirty="0">
                <a:solidFill>
                  <a:srgbClr val="88A81D"/>
                </a:solidFill>
                <a:ea typeface="Times New Roman"/>
                <a:cs typeface="Times New Roman"/>
              </a:rPr>
              <a:t> </a:t>
            </a:r>
            <a:r>
              <a:rPr lang="en-US" sz="2400" dirty="0">
                <a:solidFill>
                  <a:prstClr val="black"/>
                </a:solidFill>
                <a:ea typeface="Times New Roman"/>
                <a:cs typeface="Times New Roman"/>
              </a:rPr>
              <a:t>of the project </a:t>
            </a:r>
            <a:r>
              <a:rPr lang="en-US" sz="2400" dirty="0" smtClean="0">
                <a:solidFill>
                  <a:prstClr val="black"/>
                </a:solidFill>
                <a:ea typeface="Times New Roman"/>
                <a:cs typeface="Times New Roman"/>
              </a:rPr>
              <a:t>activity.</a:t>
            </a:r>
          </a:p>
          <a:p>
            <a:pPr marL="342900" lvl="0" indent="-342900" algn="just">
              <a:lnSpc>
                <a:spcPct val="115000"/>
              </a:lnSpc>
              <a:buFont typeface="Symbol"/>
              <a:buChar char=""/>
            </a:pPr>
            <a:endParaRPr lang="en-US" sz="2400" b="1" i="1" u="sng" dirty="0">
              <a:solidFill>
                <a:prstClr val="black"/>
              </a:solidFill>
              <a:ea typeface="Times New Roman"/>
              <a:cs typeface="Times New Roman"/>
            </a:endParaRPr>
          </a:p>
          <a:p>
            <a:pPr lvl="0" algn="just">
              <a:lnSpc>
                <a:spcPct val="115000"/>
              </a:lnSpc>
            </a:pPr>
            <a:r>
              <a:rPr lang="en-US" sz="2400" b="1" i="1" u="sng" dirty="0" smtClean="0">
                <a:solidFill>
                  <a:srgbClr val="88A81D"/>
                </a:solidFill>
                <a:ea typeface="Times New Roman"/>
                <a:cs typeface="Times New Roman"/>
              </a:rPr>
              <a:t>Criteria</a:t>
            </a:r>
            <a:r>
              <a:rPr lang="en-US" sz="2400" b="1" i="1" dirty="0" smtClean="0">
                <a:solidFill>
                  <a:srgbClr val="88A81D"/>
                </a:solidFill>
                <a:ea typeface="Times New Roman"/>
                <a:cs typeface="Times New Roman"/>
              </a:rPr>
              <a:t> </a:t>
            </a:r>
            <a:r>
              <a:rPr lang="en-US" sz="2400" b="1" i="1" dirty="0">
                <a:solidFill>
                  <a:srgbClr val="88A81D"/>
                </a:solidFill>
                <a:ea typeface="Times New Roman"/>
                <a:cs typeface="Times New Roman"/>
              </a:rPr>
              <a:t>to be fulfilled for application of PCM:</a:t>
            </a:r>
          </a:p>
          <a:p>
            <a:pPr marL="342900" marR="0" lvl="0" indent="-342900" algn="just">
              <a:lnSpc>
                <a:spcPct val="115000"/>
              </a:lnSpc>
              <a:spcBef>
                <a:spcPts val="0"/>
              </a:spcBef>
              <a:spcAft>
                <a:spcPts val="0"/>
              </a:spcAft>
              <a:buClr>
                <a:schemeClr val="tx1"/>
              </a:buClr>
              <a:buSzPct val="150000"/>
              <a:buFont typeface="Arial" panose="020B0604020202020204" pitchFamily="34" charset="0"/>
              <a:buChar char="•"/>
              <a:tabLst>
                <a:tab pos="685800" algn="l"/>
              </a:tabLst>
            </a:pPr>
            <a:r>
              <a:rPr lang="en-US" sz="2400" b="1" dirty="0">
                <a:solidFill>
                  <a:srgbClr val="88A81D"/>
                </a:solidFill>
                <a:ea typeface="Times New Roman"/>
                <a:cs typeface="Times New Roman"/>
              </a:rPr>
              <a:t>Outcome</a:t>
            </a:r>
            <a:r>
              <a:rPr lang="en-US" sz="2400" b="1" dirty="0">
                <a:ea typeface="Times New Roman"/>
                <a:cs typeface="Times New Roman"/>
              </a:rPr>
              <a:t> </a:t>
            </a:r>
            <a:r>
              <a:rPr lang="en-US" sz="2400" dirty="0">
                <a:ea typeface="Times New Roman"/>
                <a:cs typeface="Times New Roman"/>
              </a:rPr>
              <a:t>of real estate can be </a:t>
            </a:r>
            <a:r>
              <a:rPr lang="en-US" sz="2400" b="1" dirty="0">
                <a:solidFill>
                  <a:srgbClr val="88A81D"/>
                </a:solidFill>
                <a:ea typeface="Times New Roman"/>
                <a:cs typeface="Times New Roman"/>
              </a:rPr>
              <a:t>estimated reliably.</a:t>
            </a:r>
            <a:endParaRPr lang="en-US" sz="2400" dirty="0">
              <a:solidFill>
                <a:srgbClr val="88A81D"/>
              </a:solidFill>
              <a:ea typeface="Times New Roman"/>
              <a:cs typeface="OpenSymbol"/>
            </a:endParaRPr>
          </a:p>
          <a:p>
            <a:pPr marL="342900" marR="0" lvl="0" indent="-342900" algn="just">
              <a:lnSpc>
                <a:spcPct val="115000"/>
              </a:lnSpc>
              <a:spcBef>
                <a:spcPts val="0"/>
              </a:spcBef>
              <a:spcAft>
                <a:spcPts val="0"/>
              </a:spcAft>
              <a:buClr>
                <a:schemeClr val="tx1"/>
              </a:buClr>
              <a:buSzPct val="150000"/>
              <a:buFont typeface="Arial" panose="020B0604020202020204" pitchFamily="34" charset="0"/>
              <a:buChar char="•"/>
              <a:tabLst>
                <a:tab pos="685800" algn="l"/>
              </a:tabLst>
            </a:pPr>
            <a:r>
              <a:rPr lang="en-US" sz="2400" dirty="0">
                <a:ea typeface="Times New Roman"/>
                <a:cs typeface="Times New Roman"/>
              </a:rPr>
              <a:t>It is </a:t>
            </a:r>
            <a:r>
              <a:rPr lang="en-US" sz="2400" b="1" dirty="0">
                <a:solidFill>
                  <a:srgbClr val="88A81D"/>
                </a:solidFill>
                <a:ea typeface="Times New Roman"/>
                <a:cs typeface="Times New Roman"/>
              </a:rPr>
              <a:t>probable</a:t>
            </a:r>
            <a:r>
              <a:rPr lang="en-US" sz="2400" b="1" dirty="0">
                <a:ea typeface="Times New Roman"/>
                <a:cs typeface="Times New Roman"/>
              </a:rPr>
              <a:t> </a:t>
            </a:r>
            <a:r>
              <a:rPr lang="en-US" sz="2400" dirty="0">
                <a:ea typeface="Times New Roman"/>
                <a:cs typeface="Times New Roman"/>
              </a:rPr>
              <a:t>that </a:t>
            </a:r>
            <a:r>
              <a:rPr lang="en-US" sz="2400" b="1" dirty="0">
                <a:solidFill>
                  <a:srgbClr val="88A81D"/>
                </a:solidFill>
                <a:ea typeface="Times New Roman"/>
                <a:cs typeface="Times New Roman"/>
              </a:rPr>
              <a:t>economic benefit </a:t>
            </a:r>
            <a:r>
              <a:rPr lang="en-US" sz="2400" dirty="0">
                <a:ea typeface="Times New Roman"/>
                <a:cs typeface="Times New Roman"/>
              </a:rPr>
              <a:t>associated with the project </a:t>
            </a:r>
            <a:r>
              <a:rPr lang="en-US" sz="2400" b="1" dirty="0">
                <a:solidFill>
                  <a:srgbClr val="88A81D"/>
                </a:solidFill>
                <a:ea typeface="Times New Roman"/>
                <a:cs typeface="Times New Roman"/>
              </a:rPr>
              <a:t>will flow to the enterprise</a:t>
            </a:r>
            <a:r>
              <a:rPr lang="en-US" sz="2400" dirty="0">
                <a:solidFill>
                  <a:srgbClr val="88A81D"/>
                </a:solidFill>
                <a:ea typeface="Times New Roman"/>
                <a:cs typeface="Times New Roman"/>
              </a:rPr>
              <a:t>.</a:t>
            </a:r>
            <a:endParaRPr lang="en-US" sz="2400" dirty="0">
              <a:solidFill>
                <a:srgbClr val="88A81D"/>
              </a:solidFill>
              <a:ea typeface="Times New Roman"/>
              <a:cs typeface="OpenSymbol"/>
            </a:endParaRPr>
          </a:p>
          <a:p>
            <a:pPr lvl="0" algn="just">
              <a:lnSpc>
                <a:spcPct val="115000"/>
              </a:lnSpc>
            </a:pPr>
            <a:endParaRPr lang="en-US" sz="2400" dirty="0" smtClean="0">
              <a:solidFill>
                <a:srgbClr val="88A81D"/>
              </a:solidFill>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1850777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48</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09600" y="2091392"/>
            <a:ext cx="8001000" cy="2615781"/>
          </a:xfrm>
          <a:prstGeom prst="rect">
            <a:avLst/>
          </a:prstGeom>
          <a:noFill/>
        </p:spPr>
        <p:txBody>
          <a:bodyPr wrap="square" rtlCol="0">
            <a:spAutoFit/>
          </a:bodyPr>
          <a:lstStyle/>
          <a:p>
            <a:pPr marL="342900" lvl="0" indent="-342900" algn="just">
              <a:lnSpc>
                <a:spcPct val="115000"/>
              </a:lnSpc>
              <a:buClr>
                <a:schemeClr val="tx1"/>
              </a:buClr>
              <a:buSzPct val="150000"/>
              <a:buFont typeface="Arial" panose="020B0604020202020204" pitchFamily="34" charset="0"/>
              <a:buChar char="•"/>
              <a:tabLst>
                <a:tab pos="685800" algn="l"/>
              </a:tabLst>
            </a:pPr>
            <a:r>
              <a:rPr lang="en-US" sz="2400" b="1" dirty="0">
                <a:solidFill>
                  <a:srgbClr val="88A81D"/>
                </a:solidFill>
                <a:ea typeface="Times New Roman"/>
                <a:cs typeface="Times New Roman"/>
              </a:rPr>
              <a:t>Project cost </a:t>
            </a:r>
            <a:r>
              <a:rPr lang="en-US" sz="2400" dirty="0">
                <a:solidFill>
                  <a:prstClr val="black"/>
                </a:solidFill>
                <a:ea typeface="Times New Roman"/>
                <a:cs typeface="Times New Roman"/>
              </a:rPr>
              <a:t>attributable to the project can be </a:t>
            </a:r>
            <a:r>
              <a:rPr lang="en-US" sz="2400" b="1" dirty="0">
                <a:solidFill>
                  <a:srgbClr val="88A81D"/>
                </a:solidFill>
                <a:ea typeface="Times New Roman"/>
                <a:cs typeface="Times New Roman"/>
              </a:rPr>
              <a:t>identified clearly and measured reliably</a:t>
            </a:r>
            <a:r>
              <a:rPr lang="en-US" sz="2400" b="1" dirty="0">
                <a:solidFill>
                  <a:prstClr val="black"/>
                </a:solidFill>
                <a:ea typeface="Times New Roman"/>
                <a:cs typeface="Times New Roman"/>
              </a:rPr>
              <a:t> </a:t>
            </a:r>
            <a:r>
              <a:rPr lang="en-US" sz="2400" dirty="0">
                <a:solidFill>
                  <a:prstClr val="black"/>
                </a:solidFill>
                <a:ea typeface="Times New Roman"/>
                <a:cs typeface="Times New Roman"/>
              </a:rPr>
              <a:t>so that the actual project costs incurred can be compared with prior estimates.</a:t>
            </a:r>
            <a:endParaRPr lang="en-US" sz="2400" dirty="0">
              <a:solidFill>
                <a:prstClr val="black"/>
              </a:solidFill>
              <a:ea typeface="Times New Roman"/>
              <a:cs typeface="OpenSymbol"/>
            </a:endParaRPr>
          </a:p>
          <a:p>
            <a:pPr marL="342900" lvl="0" indent="-342900" algn="just">
              <a:lnSpc>
                <a:spcPct val="115000"/>
              </a:lnSpc>
              <a:buClr>
                <a:schemeClr val="tx1"/>
              </a:buClr>
              <a:buSzPct val="150000"/>
              <a:buFont typeface="Arial" panose="020B0604020202020204" pitchFamily="34" charset="0"/>
              <a:buChar char="•"/>
              <a:tabLst>
                <a:tab pos="685800" algn="l"/>
              </a:tabLst>
            </a:pPr>
            <a:r>
              <a:rPr lang="en-US" sz="2400" dirty="0">
                <a:solidFill>
                  <a:prstClr val="black"/>
                </a:solidFill>
                <a:ea typeface="Times New Roman"/>
                <a:cs typeface="Times New Roman"/>
              </a:rPr>
              <a:t>The </a:t>
            </a:r>
            <a:r>
              <a:rPr lang="en-US" sz="2400" b="1" dirty="0">
                <a:solidFill>
                  <a:srgbClr val="88A81D"/>
                </a:solidFill>
                <a:ea typeface="Times New Roman"/>
                <a:cs typeface="Times New Roman"/>
              </a:rPr>
              <a:t>project cost </a:t>
            </a:r>
            <a:r>
              <a:rPr lang="en-US" sz="2400" dirty="0">
                <a:solidFill>
                  <a:prstClr val="black"/>
                </a:solidFill>
                <a:ea typeface="Times New Roman"/>
                <a:cs typeface="Times New Roman"/>
              </a:rPr>
              <a:t>to complete the project and the </a:t>
            </a:r>
            <a:r>
              <a:rPr lang="en-US" sz="2400" b="1" dirty="0">
                <a:solidFill>
                  <a:srgbClr val="88A81D"/>
                </a:solidFill>
                <a:ea typeface="Times New Roman"/>
                <a:cs typeface="Times New Roman"/>
              </a:rPr>
              <a:t>stage of project completion</a:t>
            </a:r>
            <a:r>
              <a:rPr lang="en-US" sz="2400" b="1" dirty="0">
                <a:solidFill>
                  <a:prstClr val="black"/>
                </a:solidFill>
                <a:ea typeface="Times New Roman"/>
                <a:cs typeface="Times New Roman"/>
              </a:rPr>
              <a:t> </a:t>
            </a:r>
            <a:r>
              <a:rPr lang="en-US" sz="2400" dirty="0">
                <a:solidFill>
                  <a:prstClr val="black"/>
                </a:solidFill>
                <a:ea typeface="Times New Roman"/>
                <a:cs typeface="Times New Roman"/>
              </a:rPr>
              <a:t>at the reporting date can be </a:t>
            </a:r>
            <a:r>
              <a:rPr lang="en-US" sz="2400" b="1" dirty="0">
                <a:solidFill>
                  <a:srgbClr val="88A81D"/>
                </a:solidFill>
                <a:ea typeface="Times New Roman"/>
                <a:cs typeface="Times New Roman"/>
              </a:rPr>
              <a:t>measured reliably</a:t>
            </a:r>
            <a:r>
              <a:rPr lang="en-US" sz="2400" dirty="0">
                <a:solidFill>
                  <a:srgbClr val="88A81D"/>
                </a:solidFill>
                <a:ea typeface="Times New Roman"/>
                <a:cs typeface="Times New Roman"/>
              </a:rPr>
              <a:t>.</a:t>
            </a:r>
            <a:endParaRPr lang="en-US" sz="2400" dirty="0">
              <a:solidFill>
                <a:srgbClr val="88A81D"/>
              </a:solidFill>
              <a:ea typeface="Times New Roman"/>
              <a:cs typeface="OpenSymbol"/>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130204230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49</a:t>
            </a:fld>
            <a:endParaRPr lang="en-US" sz="2400" b="1" dirty="0">
              <a:solidFill>
                <a:schemeClr val="bg1"/>
              </a:solidFill>
            </a:endParaRPr>
          </a:p>
        </p:txBody>
      </p:sp>
      <p:sp>
        <p:nvSpPr>
          <p:cNvPr id="26" name="TextBox 25"/>
          <p:cNvSpPr txBox="1"/>
          <p:nvPr/>
        </p:nvSpPr>
        <p:spPr>
          <a:xfrm>
            <a:off x="381000" y="42208"/>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38755" y="1828800"/>
            <a:ext cx="8229600" cy="4094454"/>
          </a:xfrm>
          <a:prstGeom prst="rect">
            <a:avLst/>
          </a:prstGeom>
          <a:noFill/>
        </p:spPr>
        <p:txBody>
          <a:bodyPr wrap="square" rtlCol="0">
            <a:spAutoFit/>
          </a:bodyPr>
          <a:lstStyle/>
          <a:p>
            <a:pPr>
              <a:lnSpc>
                <a:spcPct val="115000"/>
              </a:lnSpc>
              <a:spcBef>
                <a:spcPts val="1000"/>
              </a:spcBef>
              <a:spcAft>
                <a:spcPts val="1400"/>
              </a:spcAft>
            </a:pPr>
            <a:r>
              <a:rPr lang="en-US" sz="2400" b="1" i="1" dirty="0">
                <a:solidFill>
                  <a:srgbClr val="88A81D"/>
                </a:solidFill>
                <a:ea typeface="Times New Roman"/>
                <a:cs typeface="Times New Roman"/>
              </a:rPr>
              <a:t>Further </a:t>
            </a:r>
            <a:r>
              <a:rPr lang="en-US" sz="2400" b="1" i="1" u="sng" dirty="0">
                <a:solidFill>
                  <a:srgbClr val="88A81D"/>
                </a:solidFill>
                <a:ea typeface="Times New Roman"/>
                <a:cs typeface="Times New Roman"/>
              </a:rPr>
              <a:t>parameters which need to be fulfilled </a:t>
            </a:r>
            <a:r>
              <a:rPr lang="en-US" sz="2400" b="1" i="1" dirty="0">
                <a:solidFill>
                  <a:srgbClr val="88A81D"/>
                </a:solidFill>
                <a:ea typeface="Times New Roman"/>
                <a:cs typeface="Times New Roman"/>
              </a:rPr>
              <a:t>once application of PCM has been agreed upon are as follows:</a:t>
            </a:r>
          </a:p>
          <a:p>
            <a:pPr marL="457200" marR="0" lvl="0" indent="-457200" algn="just">
              <a:lnSpc>
                <a:spcPct val="115000"/>
              </a:lnSpc>
              <a:spcBef>
                <a:spcPts val="0"/>
              </a:spcBef>
              <a:spcAft>
                <a:spcPts val="0"/>
              </a:spcAft>
              <a:buSzPct val="150000"/>
              <a:buFont typeface="Arial" panose="020B0604020202020204" pitchFamily="34" charset="0"/>
              <a:buChar char="•"/>
              <a:tabLst>
                <a:tab pos="685800" algn="l"/>
              </a:tabLst>
            </a:pPr>
            <a:r>
              <a:rPr lang="en-US" sz="2400" dirty="0">
                <a:ea typeface="Times New Roman"/>
                <a:cs typeface="Times New Roman"/>
              </a:rPr>
              <a:t>All critical approvals necessary for commencement of the project has been obtained.</a:t>
            </a:r>
            <a:endParaRPr lang="en-US" sz="2400" dirty="0">
              <a:ea typeface="Times New Roman"/>
              <a:cs typeface="OpenSymbol"/>
            </a:endParaRPr>
          </a:p>
          <a:p>
            <a:pPr marL="457200" marR="0" lvl="0" indent="-457200" algn="just">
              <a:lnSpc>
                <a:spcPct val="115000"/>
              </a:lnSpc>
              <a:spcBef>
                <a:spcPts val="0"/>
              </a:spcBef>
              <a:spcAft>
                <a:spcPts val="0"/>
              </a:spcAft>
              <a:buSzPct val="150000"/>
              <a:buFont typeface="Arial" panose="020B0604020202020204" pitchFamily="34" charset="0"/>
              <a:buChar char="•"/>
              <a:tabLst>
                <a:tab pos="685800" algn="l"/>
              </a:tabLst>
            </a:pPr>
            <a:r>
              <a:rPr lang="en-US" sz="2400" dirty="0">
                <a:ea typeface="Times New Roman"/>
                <a:cs typeface="Times New Roman"/>
              </a:rPr>
              <a:t>Each </a:t>
            </a:r>
            <a:r>
              <a:rPr lang="en-US" sz="2400" b="1" dirty="0">
                <a:solidFill>
                  <a:srgbClr val="88A81D"/>
                </a:solidFill>
                <a:ea typeface="Times New Roman"/>
                <a:cs typeface="Times New Roman"/>
              </a:rPr>
              <a:t>project should reach a reasonable level of development</a:t>
            </a:r>
            <a:r>
              <a:rPr lang="en-US" sz="2400" dirty="0">
                <a:solidFill>
                  <a:srgbClr val="88A81D"/>
                </a:solidFill>
                <a:ea typeface="Times New Roman"/>
                <a:cs typeface="Times New Roman"/>
              </a:rPr>
              <a:t>. </a:t>
            </a:r>
            <a:r>
              <a:rPr lang="en-US" sz="2400" dirty="0">
                <a:ea typeface="Times New Roman"/>
                <a:cs typeface="Times New Roman"/>
              </a:rPr>
              <a:t>If the construction and development cost on a project are less than</a:t>
            </a:r>
            <a:r>
              <a:rPr lang="en-US" sz="2400" dirty="0">
                <a:solidFill>
                  <a:srgbClr val="943634"/>
                </a:solidFill>
                <a:ea typeface="Times New Roman"/>
                <a:cs typeface="Times New Roman"/>
              </a:rPr>
              <a:t> </a:t>
            </a:r>
            <a:r>
              <a:rPr lang="en-US" sz="2400" b="1" dirty="0">
                <a:solidFill>
                  <a:srgbClr val="88A81D"/>
                </a:solidFill>
                <a:ea typeface="Times New Roman"/>
                <a:cs typeface="Times New Roman"/>
              </a:rPr>
              <a:t>25% of the total cost, which exclude cost on land and borrowing cost </a:t>
            </a:r>
            <a:r>
              <a:rPr lang="en-US" sz="2400" dirty="0">
                <a:ea typeface="Times New Roman"/>
                <a:cs typeface="Times New Roman"/>
              </a:rPr>
              <a:t>the project is deemed not to have achieved a reasonable level of progress</a:t>
            </a:r>
            <a:r>
              <a:rPr lang="en-US" sz="2400" dirty="0" smtClean="0">
                <a:ea typeface="Times New Roman"/>
                <a:cs typeface="Times New Roman"/>
              </a:rPr>
              <a:t>.</a:t>
            </a:r>
            <a:endParaRPr lang="en-US" sz="2400" dirty="0">
              <a:ea typeface="Times New Roman"/>
              <a:cs typeface="OpenSymbol"/>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1001469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5</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762000" y="1981200"/>
            <a:ext cx="8077200" cy="489686"/>
          </a:xfrm>
          <a:prstGeom prst="rect">
            <a:avLst/>
          </a:prstGeom>
          <a:noFill/>
        </p:spPr>
        <p:txBody>
          <a:bodyPr wrap="square" rtlCol="0">
            <a:spAutoFit/>
          </a:bodyPr>
          <a:lstStyle/>
          <a:p>
            <a:pPr algn="just">
              <a:lnSpc>
                <a:spcPct val="115000"/>
              </a:lnSpc>
              <a:spcAft>
                <a:spcPts val="1000"/>
              </a:spcAft>
            </a:pPr>
            <a:r>
              <a:rPr lang="en-US" sz="2400" dirty="0" smtClean="0">
                <a:ea typeface="Times New Roman"/>
                <a:cs typeface="Times New Roman"/>
              </a:rPr>
              <a:t>2. Issues </a:t>
            </a:r>
            <a:r>
              <a:rPr lang="en-US" sz="2400" dirty="0">
                <a:ea typeface="Times New Roman"/>
                <a:cs typeface="Times New Roman"/>
              </a:rPr>
              <a:t>on account of stance taken by the </a:t>
            </a:r>
            <a:r>
              <a:rPr lang="en-US" sz="2400" b="1" i="1" dirty="0">
                <a:solidFill>
                  <a:srgbClr val="88A81D"/>
                </a:solidFill>
                <a:latin typeface="Cambria"/>
                <a:ea typeface="Times New Roman"/>
                <a:cs typeface="Times New Roman"/>
              </a:rPr>
              <a:t>tax authorities</a:t>
            </a:r>
            <a:endParaRPr lang="en-US" sz="2400" dirty="0">
              <a:solidFill>
                <a:srgbClr val="88A81D"/>
              </a:solidFill>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graphicFrame>
        <p:nvGraphicFramePr>
          <p:cNvPr id="9" name="Diagram 8"/>
          <p:cNvGraphicFramePr/>
          <p:nvPr>
            <p:extLst>
              <p:ext uri="{D42A27DB-BD31-4B8C-83A1-F6EECF244321}">
                <p14:modId xmlns:p14="http://schemas.microsoft.com/office/powerpoint/2010/main" val="2083419993"/>
              </p:ext>
            </p:extLst>
          </p:nvPr>
        </p:nvGraphicFramePr>
        <p:xfrm>
          <a:off x="2133600" y="3048000"/>
          <a:ext cx="5000625" cy="26574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65510888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50</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091392"/>
            <a:ext cx="8077200" cy="2215991"/>
          </a:xfrm>
          <a:prstGeom prst="rect">
            <a:avLst/>
          </a:prstGeom>
          <a:noFill/>
        </p:spPr>
        <p:txBody>
          <a:bodyPr wrap="square" rtlCol="0">
            <a:spAutoFit/>
          </a:bodyPr>
          <a:lstStyle/>
          <a:p>
            <a:pPr marL="457200" lvl="0" indent="-457200" algn="just">
              <a:lnSpc>
                <a:spcPct val="115000"/>
              </a:lnSpc>
              <a:buSzPct val="150000"/>
              <a:buFont typeface="Arial" panose="020B0604020202020204" pitchFamily="34" charset="0"/>
              <a:buChar char="•"/>
              <a:tabLst>
                <a:tab pos="685800" algn="l"/>
              </a:tabLst>
            </a:pPr>
            <a:r>
              <a:rPr lang="en-US" sz="2400" dirty="0">
                <a:solidFill>
                  <a:prstClr val="black"/>
                </a:solidFill>
                <a:ea typeface="Times New Roman"/>
                <a:cs typeface="Times New Roman"/>
              </a:rPr>
              <a:t>At least </a:t>
            </a:r>
            <a:r>
              <a:rPr lang="en-US" sz="2400" b="1" dirty="0">
                <a:solidFill>
                  <a:srgbClr val="88A81D"/>
                </a:solidFill>
                <a:ea typeface="Times New Roman"/>
                <a:cs typeface="Times New Roman"/>
              </a:rPr>
              <a:t>25% of the estimated project revenue </a:t>
            </a:r>
            <a:r>
              <a:rPr lang="en-US" sz="2400" dirty="0">
                <a:solidFill>
                  <a:prstClr val="black"/>
                </a:solidFill>
                <a:ea typeface="Times New Roman"/>
                <a:cs typeface="Times New Roman"/>
              </a:rPr>
              <a:t>should have been </a:t>
            </a:r>
            <a:r>
              <a:rPr lang="en-US" sz="2400" b="1" dirty="0">
                <a:solidFill>
                  <a:srgbClr val="88A81D"/>
                </a:solidFill>
                <a:ea typeface="Times New Roman"/>
                <a:cs typeface="Times New Roman"/>
              </a:rPr>
              <a:t>secured by contracts or agreements with the buyers</a:t>
            </a:r>
            <a:r>
              <a:rPr lang="en-US" sz="2400" dirty="0">
                <a:solidFill>
                  <a:srgbClr val="943634"/>
                </a:solidFill>
                <a:ea typeface="Times New Roman"/>
                <a:cs typeface="Times New Roman"/>
              </a:rPr>
              <a:t>.</a:t>
            </a:r>
            <a:endParaRPr lang="en-US" sz="2400" dirty="0">
              <a:solidFill>
                <a:prstClr val="black"/>
              </a:solidFill>
              <a:ea typeface="Times New Roman"/>
              <a:cs typeface="OpenSymbol"/>
            </a:endParaRPr>
          </a:p>
          <a:p>
            <a:pPr marL="457200" lvl="0" indent="-457200" algn="just">
              <a:lnSpc>
                <a:spcPct val="115000"/>
              </a:lnSpc>
              <a:buSzPct val="150000"/>
              <a:buFont typeface="Arial" panose="020B0604020202020204" pitchFamily="34" charset="0"/>
              <a:buChar char="•"/>
              <a:tabLst>
                <a:tab pos="685800" algn="l"/>
              </a:tabLst>
            </a:pPr>
            <a:r>
              <a:rPr lang="en-US" sz="2400" dirty="0">
                <a:solidFill>
                  <a:prstClr val="black"/>
                </a:solidFill>
                <a:ea typeface="Times New Roman"/>
                <a:cs typeface="Times New Roman"/>
              </a:rPr>
              <a:t>At least </a:t>
            </a:r>
            <a:r>
              <a:rPr lang="en-US" sz="2400" b="1" dirty="0">
                <a:solidFill>
                  <a:srgbClr val="88A81D"/>
                </a:solidFill>
                <a:ea typeface="Times New Roman"/>
                <a:cs typeface="Times New Roman"/>
              </a:rPr>
              <a:t>10% of the total contracted revenue </a:t>
            </a:r>
            <a:r>
              <a:rPr lang="en-US" sz="2400" dirty="0">
                <a:solidFill>
                  <a:prstClr val="black"/>
                </a:solidFill>
                <a:ea typeface="Times New Roman"/>
                <a:cs typeface="Times New Roman"/>
              </a:rPr>
              <a:t>as per the agreements for sale or any other legally enforceable documents should have been </a:t>
            </a:r>
            <a:r>
              <a:rPr lang="en-US" sz="2400" b="1" dirty="0" err="1">
                <a:solidFill>
                  <a:srgbClr val="88A81D"/>
                </a:solidFill>
                <a:ea typeface="Times New Roman"/>
                <a:cs typeface="Times New Roman"/>
              </a:rPr>
              <a:t>realised</a:t>
            </a:r>
            <a:r>
              <a:rPr lang="en-US" sz="2400" dirty="0">
                <a:solidFill>
                  <a:srgbClr val="88A81D"/>
                </a:solidFill>
                <a:ea typeface="Times New Roman"/>
                <a:cs typeface="Times New Roman"/>
              </a:rPr>
              <a:t>.</a:t>
            </a:r>
            <a:endParaRPr lang="en-US" sz="2400" dirty="0">
              <a:solidFill>
                <a:srgbClr val="88A81D"/>
              </a:solidFill>
              <a:ea typeface="Times New Roman"/>
              <a:cs typeface="OpenSymbol"/>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98234468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51</a:t>
            </a:fld>
            <a:endParaRPr lang="en-US" sz="2400" b="1" dirty="0">
              <a:solidFill>
                <a:schemeClr val="bg1"/>
              </a:solidFill>
            </a:endParaRPr>
          </a:p>
        </p:txBody>
      </p:sp>
      <p:sp>
        <p:nvSpPr>
          <p:cNvPr id="26" name="TextBox 25"/>
          <p:cNvSpPr txBox="1"/>
          <p:nvPr/>
        </p:nvSpPr>
        <p:spPr>
          <a:xfrm>
            <a:off x="385638"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90438" y="2091392"/>
            <a:ext cx="8077200" cy="2344231"/>
          </a:xfrm>
          <a:prstGeom prst="rect">
            <a:avLst/>
          </a:prstGeom>
          <a:noFill/>
        </p:spPr>
        <p:txBody>
          <a:bodyPr wrap="square" rtlCol="0">
            <a:spAutoFit/>
          </a:bodyPr>
          <a:lstStyle/>
          <a:p>
            <a:pPr marL="466725" marR="0" indent="-466725">
              <a:lnSpc>
                <a:spcPct val="115000"/>
              </a:lnSpc>
              <a:spcBef>
                <a:spcPts val="0"/>
              </a:spcBef>
              <a:spcAft>
                <a:spcPts val="1000"/>
              </a:spcAft>
            </a:pPr>
            <a:r>
              <a:rPr lang="en-US" sz="2400" b="1" dirty="0">
                <a:ea typeface="Times New Roman"/>
                <a:cs typeface="Times New Roman"/>
              </a:rPr>
              <a:t>Note</a:t>
            </a:r>
            <a:r>
              <a:rPr lang="en-US" sz="2400" dirty="0">
                <a:ea typeface="Times New Roman"/>
                <a:cs typeface="Times New Roman"/>
              </a:rPr>
              <a:t>: </a:t>
            </a:r>
          </a:p>
          <a:p>
            <a:pPr marL="342900" marR="0" lvl="0" indent="-342900" algn="just">
              <a:lnSpc>
                <a:spcPct val="115000"/>
              </a:lnSpc>
              <a:spcBef>
                <a:spcPts val="0"/>
              </a:spcBef>
              <a:spcAft>
                <a:spcPts val="0"/>
              </a:spcAft>
              <a:buFont typeface="Symbol"/>
              <a:buChar char=""/>
            </a:pPr>
            <a:r>
              <a:rPr lang="en-US" sz="2400" dirty="0">
                <a:ea typeface="Times New Roman"/>
                <a:cs typeface="Times New Roman"/>
              </a:rPr>
              <a:t>The </a:t>
            </a:r>
            <a:r>
              <a:rPr lang="en-US" sz="2400" b="1" dirty="0">
                <a:solidFill>
                  <a:srgbClr val="88A81D"/>
                </a:solidFill>
                <a:ea typeface="Times New Roman"/>
                <a:cs typeface="Times New Roman"/>
              </a:rPr>
              <a:t>recognition of revenue</a:t>
            </a:r>
            <a:r>
              <a:rPr lang="en-US" sz="2400" dirty="0">
                <a:solidFill>
                  <a:srgbClr val="88A81D"/>
                </a:solidFill>
                <a:ea typeface="Times New Roman"/>
                <a:cs typeface="Times New Roman"/>
              </a:rPr>
              <a:t> </a:t>
            </a:r>
            <a:r>
              <a:rPr lang="en-US" sz="2400" dirty="0">
                <a:ea typeface="Times New Roman"/>
                <a:cs typeface="Times New Roman"/>
              </a:rPr>
              <a:t>by PCM </a:t>
            </a:r>
            <a:r>
              <a:rPr lang="en-US" sz="2400" b="1" dirty="0">
                <a:solidFill>
                  <a:srgbClr val="88A81D"/>
                </a:solidFill>
                <a:ea typeface="Times New Roman"/>
                <a:cs typeface="Times New Roman"/>
              </a:rPr>
              <a:t>should not exceed the estimated total revenue</a:t>
            </a:r>
            <a:r>
              <a:rPr lang="en-US" sz="2400" b="1" dirty="0">
                <a:solidFill>
                  <a:srgbClr val="943634"/>
                </a:solidFill>
                <a:ea typeface="Times New Roman"/>
                <a:cs typeface="Times New Roman"/>
              </a:rPr>
              <a:t> </a:t>
            </a:r>
            <a:r>
              <a:rPr lang="en-US" sz="2400" dirty="0">
                <a:ea typeface="Times New Roman"/>
                <a:cs typeface="Times New Roman"/>
              </a:rPr>
              <a:t>from </a:t>
            </a:r>
            <a:r>
              <a:rPr lang="en-US" sz="2400" dirty="0">
                <a:solidFill>
                  <a:srgbClr val="88A81D"/>
                </a:solidFill>
                <a:ea typeface="Times New Roman"/>
                <a:cs typeface="Times New Roman"/>
              </a:rPr>
              <a:t>'</a:t>
            </a:r>
            <a:r>
              <a:rPr lang="en-US" sz="2400" b="1" dirty="0">
                <a:solidFill>
                  <a:srgbClr val="88A81D"/>
                </a:solidFill>
                <a:ea typeface="Times New Roman"/>
                <a:cs typeface="Times New Roman"/>
              </a:rPr>
              <a:t>eligible contracts</a:t>
            </a:r>
            <a:r>
              <a:rPr lang="en-US" sz="2400" b="1" dirty="0">
                <a:solidFill>
                  <a:srgbClr val="943634"/>
                </a:solidFill>
                <a:ea typeface="Times New Roman"/>
                <a:cs typeface="Times New Roman"/>
              </a:rPr>
              <a:t>'</a:t>
            </a:r>
            <a:r>
              <a:rPr lang="en-US" sz="2400" dirty="0">
                <a:ea typeface="Times New Roman"/>
                <a:cs typeface="Times New Roman"/>
              </a:rPr>
              <a:t>.</a:t>
            </a:r>
          </a:p>
          <a:p>
            <a:pPr marL="342900" marR="0" lvl="0" indent="-342900" algn="just">
              <a:lnSpc>
                <a:spcPct val="115000"/>
              </a:lnSpc>
              <a:spcBef>
                <a:spcPts val="0"/>
              </a:spcBef>
              <a:spcAft>
                <a:spcPts val="0"/>
              </a:spcAft>
              <a:buClr>
                <a:schemeClr val="tx1"/>
              </a:buClr>
              <a:buFont typeface="Symbol"/>
              <a:buChar char=""/>
            </a:pPr>
            <a:r>
              <a:rPr lang="en-US" sz="2400" b="1" dirty="0">
                <a:solidFill>
                  <a:srgbClr val="88A81D"/>
                </a:solidFill>
                <a:ea typeface="Times New Roman"/>
                <a:cs typeface="Times New Roman"/>
              </a:rPr>
              <a:t>Revenue </a:t>
            </a:r>
            <a:r>
              <a:rPr lang="en-US" sz="2400" dirty="0">
                <a:ea typeface="Times New Roman"/>
                <a:cs typeface="Times New Roman"/>
              </a:rPr>
              <a:t>will be </a:t>
            </a:r>
            <a:r>
              <a:rPr lang="en-US" sz="2400" b="1" dirty="0">
                <a:solidFill>
                  <a:srgbClr val="88A81D"/>
                </a:solidFill>
                <a:ea typeface="Times New Roman"/>
                <a:cs typeface="Times New Roman"/>
              </a:rPr>
              <a:t>recognized</a:t>
            </a:r>
            <a:r>
              <a:rPr lang="en-US" sz="2400" dirty="0">
                <a:ea typeface="Times New Roman"/>
                <a:cs typeface="Times New Roman"/>
              </a:rPr>
              <a:t> on basis of </a:t>
            </a:r>
            <a:r>
              <a:rPr lang="en-US" sz="2400" b="1" dirty="0">
                <a:solidFill>
                  <a:srgbClr val="88A81D"/>
                </a:solidFill>
                <a:ea typeface="Times New Roman"/>
                <a:cs typeface="Times New Roman"/>
              </a:rPr>
              <a:t>stage of completion</a:t>
            </a:r>
            <a:r>
              <a:rPr lang="en-US" sz="2400" dirty="0">
                <a:solidFill>
                  <a:srgbClr val="88A81D"/>
                </a:solidFill>
                <a:ea typeface="Times New Roman"/>
                <a:cs typeface="Times New Roman"/>
              </a:rPr>
              <a:t> </a:t>
            </a:r>
            <a:r>
              <a:rPr lang="en-US" sz="2400" dirty="0">
                <a:ea typeface="Times New Roman"/>
                <a:cs typeface="Times New Roman"/>
              </a:rPr>
              <a:t>which will be arrived on basis of </a:t>
            </a:r>
            <a:r>
              <a:rPr lang="en-US" sz="2400" b="1" dirty="0">
                <a:solidFill>
                  <a:srgbClr val="88A81D"/>
                </a:solidFill>
                <a:ea typeface="Times New Roman"/>
                <a:cs typeface="Times New Roman"/>
              </a:rPr>
              <a:t>‘project cost incurred</a:t>
            </a:r>
            <a:r>
              <a:rPr lang="en-US" sz="2400" b="1" dirty="0" smtClean="0">
                <a:solidFill>
                  <a:srgbClr val="88A81D"/>
                </a:solidFill>
                <a:ea typeface="Times New Roman"/>
                <a:cs typeface="Times New Roman"/>
              </a:rPr>
              <a:t>’</a:t>
            </a:r>
            <a:endParaRPr lang="en-US" sz="2400" dirty="0">
              <a:solidFill>
                <a:srgbClr val="88A81D"/>
              </a:solidFill>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292012642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52</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121105"/>
            <a:ext cx="8077200" cy="2615781"/>
          </a:xfrm>
          <a:prstGeom prst="rect">
            <a:avLst/>
          </a:prstGeom>
          <a:noFill/>
        </p:spPr>
        <p:txBody>
          <a:bodyPr wrap="square" rtlCol="0">
            <a:spAutoFit/>
          </a:bodyPr>
          <a:lstStyle/>
          <a:p>
            <a:pPr marL="342900" lvl="0" indent="-342900" algn="just">
              <a:lnSpc>
                <a:spcPct val="115000"/>
              </a:lnSpc>
              <a:spcAft>
                <a:spcPts val="1000"/>
              </a:spcAft>
              <a:buFont typeface="Symbol"/>
              <a:buChar char=""/>
            </a:pPr>
            <a:r>
              <a:rPr lang="en-US" sz="2400" dirty="0">
                <a:solidFill>
                  <a:prstClr val="black"/>
                </a:solidFill>
                <a:ea typeface="Times New Roman"/>
                <a:cs typeface="Times New Roman"/>
              </a:rPr>
              <a:t>Once the 25% level of development is reached, the stage of completion will be determined with reference to the </a:t>
            </a:r>
            <a:r>
              <a:rPr lang="en-US" sz="2400" b="1" dirty="0">
                <a:solidFill>
                  <a:srgbClr val="88A81D"/>
                </a:solidFill>
                <a:ea typeface="Times New Roman"/>
                <a:cs typeface="Times New Roman"/>
              </a:rPr>
              <a:t>entire project costs</a:t>
            </a:r>
            <a:r>
              <a:rPr lang="en-US" sz="2400" b="1" dirty="0">
                <a:solidFill>
                  <a:prstClr val="black"/>
                </a:solidFill>
                <a:ea typeface="Times New Roman"/>
                <a:cs typeface="Times New Roman"/>
              </a:rPr>
              <a:t> </a:t>
            </a:r>
            <a:r>
              <a:rPr lang="en-US" sz="2400" dirty="0">
                <a:solidFill>
                  <a:prstClr val="black"/>
                </a:solidFill>
                <a:ea typeface="Times New Roman"/>
                <a:cs typeface="Times New Roman"/>
              </a:rPr>
              <a:t>incurred </a:t>
            </a:r>
            <a:r>
              <a:rPr lang="en-US" sz="2400" b="1" dirty="0">
                <a:solidFill>
                  <a:srgbClr val="88A81D"/>
                </a:solidFill>
                <a:ea typeface="Times New Roman"/>
                <a:cs typeface="Times New Roman"/>
              </a:rPr>
              <a:t>including the land costs, borrowing costs and construction and development cost. </a:t>
            </a:r>
            <a:r>
              <a:rPr lang="en-US" sz="2400" dirty="0">
                <a:solidFill>
                  <a:prstClr val="black"/>
                </a:solidFill>
                <a:ea typeface="Times New Roman"/>
                <a:cs typeface="Times New Roman"/>
              </a:rPr>
              <a:t>Such</a:t>
            </a:r>
            <a:r>
              <a:rPr lang="en-US" sz="2400" dirty="0">
                <a:solidFill>
                  <a:srgbClr val="88A81D"/>
                </a:solidFill>
                <a:ea typeface="Times New Roman"/>
                <a:cs typeface="Times New Roman"/>
              </a:rPr>
              <a:t> </a:t>
            </a:r>
            <a:r>
              <a:rPr lang="en-US" sz="2400" b="1" dirty="0">
                <a:solidFill>
                  <a:srgbClr val="88A81D"/>
                </a:solidFill>
                <a:ea typeface="Times New Roman"/>
                <a:cs typeface="Times New Roman"/>
              </a:rPr>
              <a:t>project cost </a:t>
            </a:r>
            <a:r>
              <a:rPr lang="en-US" sz="2400" dirty="0">
                <a:solidFill>
                  <a:prstClr val="black"/>
                </a:solidFill>
                <a:ea typeface="Times New Roman"/>
                <a:cs typeface="Times New Roman"/>
              </a:rPr>
              <a:t>incurred will be </a:t>
            </a:r>
            <a:r>
              <a:rPr lang="en-US" sz="2400" b="1" dirty="0">
                <a:solidFill>
                  <a:srgbClr val="88A81D"/>
                </a:solidFill>
                <a:ea typeface="Times New Roman"/>
                <a:cs typeface="Times New Roman"/>
              </a:rPr>
              <a:t>compared with the corresponding total estimated project costs </a:t>
            </a:r>
            <a:r>
              <a:rPr lang="en-US" sz="2400" dirty="0">
                <a:solidFill>
                  <a:prstClr val="black"/>
                </a:solidFill>
                <a:ea typeface="Times New Roman"/>
                <a:cs typeface="Times New Roman"/>
              </a:rPr>
              <a:t>to find out the stage of completion.</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298577346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53</a:t>
            </a:fld>
            <a:endParaRPr lang="en-US" sz="2400" b="1" dirty="0">
              <a:solidFill>
                <a:schemeClr val="bg1"/>
              </a:solidFill>
            </a:endParaRPr>
          </a:p>
        </p:txBody>
      </p:sp>
      <p:sp>
        <p:nvSpPr>
          <p:cNvPr id="26" name="TextBox 25"/>
          <p:cNvSpPr txBox="1"/>
          <p:nvPr/>
        </p:nvSpPr>
        <p:spPr>
          <a:xfrm>
            <a:off x="381000" y="51485"/>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716943" y="1828800"/>
            <a:ext cx="8077200" cy="3797963"/>
          </a:xfrm>
          <a:prstGeom prst="rect">
            <a:avLst/>
          </a:prstGeom>
          <a:noFill/>
        </p:spPr>
        <p:txBody>
          <a:bodyPr wrap="square" rtlCol="0">
            <a:spAutoFit/>
          </a:bodyPr>
          <a:lstStyle/>
          <a:p>
            <a:pPr>
              <a:lnSpc>
                <a:spcPct val="115000"/>
              </a:lnSpc>
              <a:spcBef>
                <a:spcPts val="1000"/>
              </a:spcBef>
              <a:spcAft>
                <a:spcPts val="1400"/>
              </a:spcAft>
            </a:pPr>
            <a:r>
              <a:rPr lang="en-US" sz="2400" b="1" i="1" dirty="0">
                <a:solidFill>
                  <a:srgbClr val="88A81D"/>
                </a:solidFill>
                <a:ea typeface="Times New Roman"/>
                <a:cs typeface="Times New Roman"/>
              </a:rPr>
              <a:t>Applicability of CCM </a:t>
            </a:r>
          </a:p>
          <a:p>
            <a:pPr marR="0" algn="just">
              <a:lnSpc>
                <a:spcPct val="115000"/>
              </a:lnSpc>
              <a:spcBef>
                <a:spcPts val="0"/>
              </a:spcBef>
              <a:spcAft>
                <a:spcPts val="1000"/>
              </a:spcAft>
            </a:pPr>
            <a:r>
              <a:rPr lang="en-US" sz="2400" dirty="0">
                <a:ea typeface="Times New Roman"/>
                <a:cs typeface="Times New Roman"/>
              </a:rPr>
              <a:t>The following conditions need to be fulfilled in this respect (the conditions are cumulative):</a:t>
            </a:r>
          </a:p>
          <a:p>
            <a:pPr marL="342900" marR="0" lvl="0" indent="-342900" algn="just">
              <a:lnSpc>
                <a:spcPct val="115000"/>
              </a:lnSpc>
              <a:spcBef>
                <a:spcPts val="0"/>
              </a:spcBef>
              <a:spcAft>
                <a:spcPts val="0"/>
              </a:spcAft>
              <a:buSzPct val="150000"/>
              <a:buFont typeface="Arial" panose="020B0604020202020204" pitchFamily="34" charset="0"/>
              <a:buChar char="•"/>
              <a:tabLst>
                <a:tab pos="885825" algn="l"/>
              </a:tabLst>
            </a:pPr>
            <a:r>
              <a:rPr lang="en-US" sz="2400" dirty="0">
                <a:ea typeface="Times New Roman"/>
                <a:cs typeface="Times New Roman"/>
              </a:rPr>
              <a:t>Seller has </a:t>
            </a:r>
            <a:r>
              <a:rPr lang="en-US" sz="2400" b="1" dirty="0">
                <a:solidFill>
                  <a:srgbClr val="88A81D"/>
                </a:solidFill>
                <a:ea typeface="Times New Roman"/>
                <a:cs typeface="Times New Roman"/>
              </a:rPr>
              <a:t>transferred</a:t>
            </a:r>
            <a:r>
              <a:rPr lang="en-US" sz="2400" b="1" dirty="0">
                <a:ea typeface="Times New Roman"/>
                <a:cs typeface="Times New Roman"/>
              </a:rPr>
              <a:t> </a:t>
            </a:r>
            <a:r>
              <a:rPr lang="en-US" sz="2400" dirty="0">
                <a:ea typeface="Times New Roman"/>
                <a:cs typeface="Times New Roman"/>
              </a:rPr>
              <a:t>to the buyer all significant </a:t>
            </a:r>
            <a:r>
              <a:rPr lang="en-US" sz="2400" b="1" dirty="0">
                <a:solidFill>
                  <a:srgbClr val="88A81D"/>
                </a:solidFill>
                <a:ea typeface="Times New Roman"/>
                <a:cs typeface="Times New Roman"/>
              </a:rPr>
              <a:t>risk and rewards of ownership </a:t>
            </a:r>
            <a:r>
              <a:rPr lang="en-US" sz="2400" dirty="0">
                <a:ea typeface="Times New Roman"/>
                <a:cs typeface="Times New Roman"/>
              </a:rPr>
              <a:t>and retains no effective control of the real estate.</a:t>
            </a:r>
            <a:endParaRPr lang="en-US" sz="2400" dirty="0">
              <a:ea typeface="Times New Roman"/>
              <a:cs typeface="OpenSymbol"/>
            </a:endParaRPr>
          </a:p>
          <a:p>
            <a:pPr marL="342900" marR="0" lvl="0" indent="-342900" algn="just">
              <a:lnSpc>
                <a:spcPct val="115000"/>
              </a:lnSpc>
              <a:spcBef>
                <a:spcPts val="0"/>
              </a:spcBef>
              <a:spcAft>
                <a:spcPts val="0"/>
              </a:spcAft>
              <a:buSzPct val="150000"/>
              <a:buFont typeface="Arial" panose="020B0604020202020204" pitchFamily="34" charset="0"/>
              <a:buChar char="•"/>
              <a:tabLst>
                <a:tab pos="885825" algn="l"/>
              </a:tabLst>
            </a:pPr>
            <a:r>
              <a:rPr lang="en-US" sz="2400" dirty="0">
                <a:ea typeface="Times New Roman"/>
                <a:cs typeface="Times New Roman"/>
              </a:rPr>
              <a:t>Seller has </a:t>
            </a:r>
            <a:r>
              <a:rPr lang="en-US" sz="2400" b="1" dirty="0">
                <a:solidFill>
                  <a:srgbClr val="88A81D"/>
                </a:solidFill>
                <a:ea typeface="Times New Roman"/>
                <a:cs typeface="Times New Roman"/>
              </a:rPr>
              <a:t>handed over possession </a:t>
            </a:r>
            <a:r>
              <a:rPr lang="en-US" sz="2400" dirty="0">
                <a:ea typeface="Times New Roman"/>
                <a:cs typeface="Times New Roman"/>
              </a:rPr>
              <a:t>of real estate forming part of the transaction</a:t>
            </a:r>
            <a:r>
              <a:rPr lang="en-US" sz="2400" dirty="0" smtClean="0">
                <a:ea typeface="Times New Roman"/>
                <a:cs typeface="Times New Roman"/>
              </a:rPr>
              <a:t>.</a:t>
            </a:r>
            <a:endParaRPr lang="en-US" sz="2400" dirty="0">
              <a:ea typeface="Times New Roman"/>
              <a:cs typeface="OpenSymbol"/>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9356434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54</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174878"/>
            <a:ext cx="8077200" cy="1366528"/>
          </a:xfrm>
          <a:prstGeom prst="rect">
            <a:avLst/>
          </a:prstGeom>
          <a:noFill/>
        </p:spPr>
        <p:txBody>
          <a:bodyPr wrap="square" rtlCol="0">
            <a:spAutoFit/>
          </a:bodyPr>
          <a:lstStyle/>
          <a:p>
            <a:pPr marL="342900" indent="-342900" algn="just">
              <a:lnSpc>
                <a:spcPct val="115000"/>
              </a:lnSpc>
              <a:buSzPct val="150000"/>
              <a:buFont typeface="Arial" panose="020B0604020202020204" pitchFamily="34" charset="0"/>
              <a:buChar char="•"/>
              <a:tabLst>
                <a:tab pos="885825" algn="l"/>
              </a:tabLst>
            </a:pPr>
            <a:r>
              <a:rPr lang="en-US" sz="2400" dirty="0">
                <a:ea typeface="Times New Roman"/>
                <a:cs typeface="Times New Roman"/>
              </a:rPr>
              <a:t>The amount of </a:t>
            </a:r>
            <a:r>
              <a:rPr lang="en-US" sz="2400" b="1" dirty="0">
                <a:solidFill>
                  <a:srgbClr val="88A81D"/>
                </a:solidFill>
                <a:ea typeface="Times New Roman"/>
                <a:cs typeface="Times New Roman"/>
              </a:rPr>
              <a:t>sale consideration can be reasonably measured.</a:t>
            </a:r>
            <a:endParaRPr lang="en-US" sz="2400" dirty="0">
              <a:solidFill>
                <a:srgbClr val="88A81D"/>
              </a:solidFill>
              <a:ea typeface="Times New Roman"/>
              <a:cs typeface="OpenSymbol"/>
            </a:endParaRPr>
          </a:p>
          <a:p>
            <a:pPr marL="342900" lvl="0" indent="-342900" algn="just">
              <a:lnSpc>
                <a:spcPct val="115000"/>
              </a:lnSpc>
              <a:buSzPct val="150000"/>
              <a:buFont typeface="Arial" panose="020B0604020202020204" pitchFamily="34" charset="0"/>
              <a:buChar char="•"/>
              <a:tabLst>
                <a:tab pos="885825" algn="l"/>
              </a:tabLst>
            </a:pPr>
            <a:r>
              <a:rPr lang="en-US" sz="2400" dirty="0" smtClean="0">
                <a:solidFill>
                  <a:prstClr val="black"/>
                </a:solidFill>
                <a:ea typeface="Times New Roman"/>
                <a:cs typeface="Times New Roman"/>
              </a:rPr>
              <a:t>It </a:t>
            </a:r>
            <a:r>
              <a:rPr lang="en-US" sz="2400" dirty="0">
                <a:solidFill>
                  <a:prstClr val="black"/>
                </a:solidFill>
                <a:ea typeface="Times New Roman"/>
                <a:cs typeface="Times New Roman"/>
              </a:rPr>
              <a:t>is </a:t>
            </a:r>
            <a:r>
              <a:rPr lang="en-US" sz="2400" b="1" dirty="0">
                <a:solidFill>
                  <a:srgbClr val="88A81D"/>
                </a:solidFill>
                <a:ea typeface="Times New Roman"/>
                <a:cs typeface="Times New Roman"/>
              </a:rPr>
              <a:t>not unreasonable to estimate ultimate collection.</a:t>
            </a:r>
            <a:endParaRPr lang="en-US" sz="2400" dirty="0">
              <a:solidFill>
                <a:srgbClr val="88A81D"/>
              </a:solidFill>
              <a:ea typeface="Times New Roman"/>
              <a:cs typeface="OpenSymbol"/>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71036373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55</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09600" y="2076815"/>
            <a:ext cx="8077200" cy="3797963"/>
          </a:xfrm>
          <a:prstGeom prst="rect">
            <a:avLst/>
          </a:prstGeom>
          <a:noFill/>
        </p:spPr>
        <p:txBody>
          <a:bodyPr wrap="square" rtlCol="0">
            <a:spAutoFit/>
          </a:bodyPr>
          <a:lstStyle/>
          <a:p>
            <a:pPr algn="just">
              <a:lnSpc>
                <a:spcPct val="115000"/>
              </a:lnSpc>
              <a:spcBef>
                <a:spcPts val="1000"/>
              </a:spcBef>
              <a:spcAft>
                <a:spcPts val="1400"/>
              </a:spcAft>
            </a:pPr>
            <a:r>
              <a:rPr lang="en-US" sz="2400" b="1" i="1" dirty="0">
                <a:solidFill>
                  <a:srgbClr val="88A81D"/>
                </a:solidFill>
                <a:ea typeface="Times New Roman"/>
                <a:cs typeface="Times New Roman"/>
              </a:rPr>
              <a:t>Treatment of Loss on a Project</a:t>
            </a:r>
          </a:p>
          <a:p>
            <a:pPr marR="0" algn="just">
              <a:lnSpc>
                <a:spcPct val="115000"/>
              </a:lnSpc>
              <a:spcBef>
                <a:spcPts val="0"/>
              </a:spcBef>
              <a:spcAft>
                <a:spcPts val="1000"/>
              </a:spcAft>
            </a:pPr>
            <a:r>
              <a:rPr lang="en-US" sz="2400" dirty="0">
                <a:ea typeface="Times New Roman"/>
                <a:cs typeface="Times New Roman"/>
              </a:rPr>
              <a:t>The Guidance Note clearly provides that where it is </a:t>
            </a:r>
            <a:r>
              <a:rPr lang="en-US" sz="2400" b="1" dirty="0">
                <a:solidFill>
                  <a:srgbClr val="88A81D"/>
                </a:solidFill>
                <a:ea typeface="Times New Roman"/>
                <a:cs typeface="Times New Roman"/>
              </a:rPr>
              <a:t>probable</a:t>
            </a:r>
            <a:r>
              <a:rPr lang="en-US" sz="2400" b="1" dirty="0">
                <a:ea typeface="Times New Roman"/>
                <a:cs typeface="Times New Roman"/>
              </a:rPr>
              <a:t> </a:t>
            </a:r>
            <a:r>
              <a:rPr lang="en-US" sz="2400" dirty="0">
                <a:ea typeface="Times New Roman"/>
                <a:cs typeface="Times New Roman"/>
              </a:rPr>
              <a:t>that the </a:t>
            </a:r>
            <a:r>
              <a:rPr lang="en-US" sz="2400" dirty="0">
                <a:solidFill>
                  <a:srgbClr val="88A81D"/>
                </a:solidFill>
                <a:ea typeface="Times New Roman"/>
                <a:cs typeface="Times New Roman"/>
              </a:rPr>
              <a:t>e</a:t>
            </a:r>
            <a:r>
              <a:rPr lang="en-US" sz="2400" b="1" dirty="0">
                <a:solidFill>
                  <a:srgbClr val="88A81D"/>
                </a:solidFill>
                <a:ea typeface="Times New Roman"/>
                <a:cs typeface="Times New Roman"/>
              </a:rPr>
              <a:t>stimated project exceed the total project revenue</a:t>
            </a:r>
            <a:r>
              <a:rPr lang="en-US" sz="2400" dirty="0">
                <a:solidFill>
                  <a:srgbClr val="88A81D"/>
                </a:solidFill>
                <a:ea typeface="Times New Roman"/>
                <a:cs typeface="Times New Roman"/>
              </a:rPr>
              <a:t>, the </a:t>
            </a:r>
            <a:r>
              <a:rPr lang="en-US" sz="2400" b="1" dirty="0">
                <a:solidFill>
                  <a:srgbClr val="88A81D"/>
                </a:solidFill>
                <a:ea typeface="Times New Roman"/>
                <a:cs typeface="Times New Roman"/>
              </a:rPr>
              <a:t>expected loss should be recognized as an expense immediately.</a:t>
            </a:r>
            <a:r>
              <a:rPr lang="en-US" sz="2400" b="1" dirty="0">
                <a:solidFill>
                  <a:srgbClr val="943634"/>
                </a:solidFill>
                <a:ea typeface="Times New Roman"/>
                <a:cs typeface="Times New Roman"/>
              </a:rPr>
              <a:t> </a:t>
            </a:r>
            <a:r>
              <a:rPr lang="en-US" sz="2400" dirty="0">
                <a:ea typeface="Times New Roman"/>
                <a:cs typeface="Times New Roman"/>
              </a:rPr>
              <a:t>The amount of such loss is determined irrespective of:</a:t>
            </a:r>
          </a:p>
          <a:p>
            <a:pPr marL="342900" marR="0" lvl="0" indent="-342900" algn="just">
              <a:lnSpc>
                <a:spcPct val="115000"/>
              </a:lnSpc>
              <a:spcBef>
                <a:spcPts val="0"/>
              </a:spcBef>
              <a:spcAft>
                <a:spcPts val="0"/>
              </a:spcAft>
              <a:buFont typeface="Symbol"/>
              <a:buChar char=""/>
            </a:pPr>
            <a:r>
              <a:rPr lang="en-US" sz="2400" dirty="0">
                <a:ea typeface="Times New Roman"/>
                <a:cs typeface="Times New Roman"/>
              </a:rPr>
              <a:t>Whether or not work has commenced on the project, or</a:t>
            </a:r>
          </a:p>
          <a:p>
            <a:pPr marL="342900" marR="0" lvl="0" indent="-342900" algn="just">
              <a:lnSpc>
                <a:spcPct val="115000"/>
              </a:lnSpc>
              <a:spcBef>
                <a:spcPts val="0"/>
              </a:spcBef>
              <a:spcAft>
                <a:spcPts val="1000"/>
              </a:spcAft>
              <a:buFont typeface="Symbol"/>
              <a:buChar char=""/>
            </a:pPr>
            <a:r>
              <a:rPr lang="en-US" sz="2400" dirty="0">
                <a:ea typeface="Times New Roman"/>
                <a:cs typeface="Times New Roman"/>
              </a:rPr>
              <a:t>The stage of completion of project activity.</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49923387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56</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77186" y="2118559"/>
            <a:ext cx="8077200" cy="3040512"/>
          </a:xfrm>
          <a:prstGeom prst="rect">
            <a:avLst/>
          </a:prstGeom>
          <a:noFill/>
        </p:spPr>
        <p:txBody>
          <a:bodyPr wrap="square" rtlCol="0">
            <a:spAutoFit/>
          </a:bodyPr>
          <a:lstStyle/>
          <a:p>
            <a:pPr marL="342900" marR="0" lvl="0" indent="-342900" algn="just">
              <a:lnSpc>
                <a:spcPct val="115000"/>
              </a:lnSpc>
              <a:spcBef>
                <a:spcPts val="0"/>
              </a:spcBef>
              <a:spcAft>
                <a:spcPts val="0"/>
              </a:spcAft>
              <a:buFont typeface="Symbol"/>
              <a:buChar char=""/>
            </a:pPr>
            <a:r>
              <a:rPr lang="en-US" sz="2400" dirty="0">
                <a:ea typeface="Times New Roman"/>
                <a:cs typeface="Times New Roman"/>
              </a:rPr>
              <a:t>An enterprise should disclose:</a:t>
            </a:r>
          </a:p>
          <a:p>
            <a:pPr marL="742950" marR="0" lvl="1" indent="-285750" algn="just">
              <a:lnSpc>
                <a:spcPct val="115000"/>
              </a:lnSpc>
              <a:spcBef>
                <a:spcPts val="0"/>
              </a:spcBef>
              <a:spcAft>
                <a:spcPts val="0"/>
              </a:spcAft>
              <a:buFont typeface="Courier New"/>
              <a:buChar char="o"/>
            </a:pPr>
            <a:r>
              <a:rPr lang="en-US" sz="2400" dirty="0">
                <a:ea typeface="Times New Roman"/>
                <a:cs typeface="Times New Roman"/>
              </a:rPr>
              <a:t>The amount of </a:t>
            </a:r>
            <a:r>
              <a:rPr lang="en-US" sz="2400" b="1" dirty="0">
                <a:solidFill>
                  <a:srgbClr val="88A81D"/>
                </a:solidFill>
                <a:ea typeface="Times New Roman"/>
                <a:cs typeface="Times New Roman"/>
              </a:rPr>
              <a:t>project revenue </a:t>
            </a:r>
            <a:r>
              <a:rPr lang="en-US" sz="2400" dirty="0">
                <a:ea typeface="Times New Roman"/>
                <a:cs typeface="Times New Roman"/>
              </a:rPr>
              <a:t>recognized as revenue in the reporting period</a:t>
            </a:r>
          </a:p>
          <a:p>
            <a:pPr marL="742950" marR="0" lvl="1" indent="-285750" algn="just">
              <a:lnSpc>
                <a:spcPct val="115000"/>
              </a:lnSpc>
              <a:spcBef>
                <a:spcPts val="0"/>
              </a:spcBef>
              <a:spcAft>
                <a:spcPts val="0"/>
              </a:spcAft>
              <a:buFont typeface="Courier New"/>
              <a:buChar char="o"/>
            </a:pPr>
            <a:r>
              <a:rPr lang="en-US" sz="2400" dirty="0">
                <a:ea typeface="Times New Roman"/>
                <a:cs typeface="Times New Roman"/>
              </a:rPr>
              <a:t>The </a:t>
            </a:r>
            <a:r>
              <a:rPr lang="en-US" sz="2400" b="1" dirty="0">
                <a:solidFill>
                  <a:srgbClr val="88A81D"/>
                </a:solidFill>
                <a:ea typeface="Times New Roman"/>
                <a:cs typeface="Times New Roman"/>
              </a:rPr>
              <a:t>method used</a:t>
            </a:r>
            <a:r>
              <a:rPr lang="en-US" sz="2400" dirty="0">
                <a:solidFill>
                  <a:srgbClr val="88A81D"/>
                </a:solidFill>
                <a:ea typeface="Times New Roman"/>
                <a:cs typeface="Times New Roman"/>
              </a:rPr>
              <a:t> </a:t>
            </a:r>
            <a:r>
              <a:rPr lang="en-US" sz="2400" dirty="0">
                <a:ea typeface="Times New Roman"/>
                <a:cs typeface="Times New Roman"/>
              </a:rPr>
              <a:t>to </a:t>
            </a:r>
            <a:r>
              <a:rPr lang="en-US" sz="2400" b="1" dirty="0">
                <a:solidFill>
                  <a:srgbClr val="88A81D"/>
                </a:solidFill>
                <a:ea typeface="Times New Roman"/>
                <a:cs typeface="Times New Roman"/>
              </a:rPr>
              <a:t>determine</a:t>
            </a:r>
            <a:r>
              <a:rPr lang="en-US" sz="2400" dirty="0">
                <a:ea typeface="Times New Roman"/>
                <a:cs typeface="Times New Roman"/>
              </a:rPr>
              <a:t> the </a:t>
            </a:r>
            <a:r>
              <a:rPr lang="en-US" sz="2400" b="1" dirty="0">
                <a:solidFill>
                  <a:srgbClr val="88A81D"/>
                </a:solidFill>
                <a:ea typeface="Times New Roman"/>
                <a:cs typeface="Times New Roman"/>
              </a:rPr>
              <a:t>project revenue </a:t>
            </a:r>
            <a:r>
              <a:rPr lang="en-US" sz="2400" dirty="0">
                <a:ea typeface="Times New Roman"/>
                <a:cs typeface="Times New Roman"/>
              </a:rPr>
              <a:t>recognized in the reporting period; and</a:t>
            </a:r>
          </a:p>
          <a:p>
            <a:pPr marL="742950" marR="0" lvl="1" indent="-285750" algn="just">
              <a:lnSpc>
                <a:spcPct val="115000"/>
              </a:lnSpc>
              <a:spcBef>
                <a:spcPts val="0"/>
              </a:spcBef>
              <a:spcAft>
                <a:spcPts val="1000"/>
              </a:spcAft>
              <a:buFont typeface="Courier New"/>
              <a:buChar char="o"/>
            </a:pPr>
            <a:r>
              <a:rPr lang="en-US" sz="2400" dirty="0">
                <a:ea typeface="Times New Roman"/>
                <a:cs typeface="Times New Roman"/>
              </a:rPr>
              <a:t>The </a:t>
            </a:r>
            <a:r>
              <a:rPr lang="en-US" sz="2400" b="1" dirty="0">
                <a:solidFill>
                  <a:srgbClr val="88A81D"/>
                </a:solidFill>
                <a:ea typeface="Times New Roman"/>
                <a:cs typeface="Times New Roman"/>
              </a:rPr>
              <a:t>method</a:t>
            </a:r>
            <a:r>
              <a:rPr lang="en-US" sz="2400" b="1" dirty="0">
                <a:solidFill>
                  <a:srgbClr val="943634"/>
                </a:solidFill>
                <a:ea typeface="Times New Roman"/>
                <a:cs typeface="Times New Roman"/>
              </a:rPr>
              <a:t> </a:t>
            </a:r>
            <a:r>
              <a:rPr lang="en-US" sz="2400" dirty="0">
                <a:ea typeface="Times New Roman"/>
                <a:cs typeface="Times New Roman"/>
              </a:rPr>
              <a:t>used </a:t>
            </a:r>
            <a:r>
              <a:rPr lang="en-US" sz="2400" b="1" dirty="0">
                <a:solidFill>
                  <a:srgbClr val="88A81D"/>
                </a:solidFill>
                <a:ea typeface="Times New Roman"/>
                <a:cs typeface="Times New Roman"/>
              </a:rPr>
              <a:t>to determine the stage of completion </a:t>
            </a:r>
            <a:r>
              <a:rPr lang="en-US" sz="2400" dirty="0">
                <a:ea typeface="Times New Roman"/>
                <a:cs typeface="Times New Roman"/>
              </a:rPr>
              <a:t>of the project.</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136393775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57</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66584" y="2102656"/>
            <a:ext cx="8077200" cy="3465244"/>
          </a:xfrm>
          <a:prstGeom prst="rect">
            <a:avLst/>
          </a:prstGeom>
          <a:noFill/>
        </p:spPr>
        <p:txBody>
          <a:bodyPr wrap="square" rtlCol="0">
            <a:spAutoFit/>
          </a:bodyPr>
          <a:lstStyle/>
          <a:p>
            <a:pPr marL="342900" marR="0" lvl="0" indent="-342900" algn="just">
              <a:lnSpc>
                <a:spcPct val="115000"/>
              </a:lnSpc>
              <a:spcBef>
                <a:spcPts val="0"/>
              </a:spcBef>
              <a:spcAft>
                <a:spcPts val="0"/>
              </a:spcAft>
              <a:buFont typeface="Symbol"/>
              <a:buChar char=""/>
            </a:pPr>
            <a:r>
              <a:rPr lang="en-US" sz="2400" dirty="0">
                <a:ea typeface="Times New Roman"/>
                <a:cs typeface="Times New Roman"/>
              </a:rPr>
              <a:t>In addition the following should also be disclosed in respect of projects in progress:</a:t>
            </a:r>
          </a:p>
          <a:p>
            <a:pPr marL="800100" lvl="1" indent="-342900" algn="just">
              <a:lnSpc>
                <a:spcPct val="115000"/>
              </a:lnSpc>
              <a:buClr>
                <a:schemeClr val="tx1"/>
              </a:buClr>
              <a:buFont typeface="Courier New"/>
              <a:buChar char="o"/>
            </a:pPr>
            <a:r>
              <a:rPr lang="en-US" sz="2400" b="1" dirty="0">
                <a:solidFill>
                  <a:srgbClr val="88A81D"/>
                </a:solidFill>
                <a:ea typeface="Times New Roman"/>
                <a:cs typeface="Times New Roman"/>
              </a:rPr>
              <a:t>Aggregate amount of costs </a:t>
            </a:r>
            <a:r>
              <a:rPr lang="en-US" sz="2400" dirty="0">
                <a:ea typeface="Times New Roman"/>
                <a:cs typeface="Times New Roman"/>
              </a:rPr>
              <a:t>incurred and profits recognized (less recognized losses) to date;</a:t>
            </a:r>
          </a:p>
          <a:p>
            <a:pPr marL="800100" lvl="1" indent="-342900" algn="just">
              <a:lnSpc>
                <a:spcPct val="115000"/>
              </a:lnSpc>
              <a:buClr>
                <a:schemeClr val="tx1"/>
              </a:buClr>
              <a:buFont typeface="Courier New"/>
              <a:buChar char="o"/>
            </a:pPr>
            <a:r>
              <a:rPr lang="en-US" sz="2400" dirty="0">
                <a:ea typeface="Times New Roman"/>
                <a:cs typeface="Times New Roman"/>
              </a:rPr>
              <a:t>The </a:t>
            </a:r>
            <a:r>
              <a:rPr lang="en-US" sz="2400" b="1" dirty="0">
                <a:solidFill>
                  <a:srgbClr val="88A81D"/>
                </a:solidFill>
                <a:ea typeface="Times New Roman"/>
                <a:cs typeface="Times New Roman"/>
              </a:rPr>
              <a:t>amount of advances </a:t>
            </a:r>
            <a:r>
              <a:rPr lang="en-US" sz="2400" dirty="0">
                <a:ea typeface="Times New Roman"/>
                <a:cs typeface="Times New Roman"/>
              </a:rPr>
              <a:t>received;</a:t>
            </a:r>
          </a:p>
          <a:p>
            <a:pPr marL="800100" lvl="1" indent="-342900" algn="just">
              <a:lnSpc>
                <a:spcPct val="115000"/>
              </a:lnSpc>
              <a:buClr>
                <a:schemeClr val="tx1"/>
              </a:buClr>
              <a:buFont typeface="Courier New"/>
              <a:buChar char="o"/>
            </a:pPr>
            <a:r>
              <a:rPr lang="en-US" sz="2400" dirty="0">
                <a:ea typeface="Times New Roman"/>
                <a:cs typeface="Times New Roman"/>
              </a:rPr>
              <a:t>The amount of </a:t>
            </a:r>
            <a:r>
              <a:rPr lang="en-US" sz="2400" b="1" dirty="0">
                <a:solidFill>
                  <a:srgbClr val="88A81D"/>
                </a:solidFill>
                <a:ea typeface="Times New Roman"/>
                <a:cs typeface="Times New Roman"/>
              </a:rPr>
              <a:t>WIP and the value of inventories </a:t>
            </a:r>
            <a:r>
              <a:rPr lang="en-US" sz="2400" dirty="0">
                <a:ea typeface="Times New Roman"/>
                <a:cs typeface="Times New Roman"/>
              </a:rPr>
              <a:t>;and</a:t>
            </a:r>
          </a:p>
          <a:p>
            <a:pPr marL="800100" lvl="1" indent="-342900" algn="just">
              <a:lnSpc>
                <a:spcPct val="115000"/>
              </a:lnSpc>
              <a:spcAft>
                <a:spcPts val="1000"/>
              </a:spcAft>
              <a:buClr>
                <a:schemeClr val="tx1"/>
              </a:buClr>
              <a:buFont typeface="Courier New"/>
              <a:buChar char="o"/>
            </a:pPr>
            <a:r>
              <a:rPr lang="en-US" sz="2400" dirty="0">
                <a:ea typeface="Times New Roman"/>
                <a:cs typeface="Times New Roman"/>
              </a:rPr>
              <a:t>Excess of revenue recognized over actual bills raised </a:t>
            </a:r>
            <a:r>
              <a:rPr lang="en-US" sz="2400" dirty="0">
                <a:solidFill>
                  <a:srgbClr val="88A81D"/>
                </a:solidFill>
                <a:ea typeface="Times New Roman"/>
                <a:cs typeface="Times New Roman"/>
              </a:rPr>
              <a:t>(</a:t>
            </a:r>
            <a:r>
              <a:rPr lang="en-US" sz="2400" b="1" dirty="0">
                <a:solidFill>
                  <a:srgbClr val="88A81D"/>
                </a:solidFill>
                <a:ea typeface="Times New Roman"/>
                <a:cs typeface="Times New Roman"/>
              </a:rPr>
              <a:t>unbilled revenue</a:t>
            </a:r>
            <a:r>
              <a:rPr lang="en-US" sz="2400" dirty="0">
                <a:solidFill>
                  <a:srgbClr val="88A81D"/>
                </a:solidFill>
                <a:ea typeface="Times New Roman"/>
                <a:cs typeface="Times New Roman"/>
              </a:rPr>
              <a:t>).</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117805576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58</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052625"/>
            <a:ext cx="8077200" cy="2752741"/>
          </a:xfrm>
          <a:prstGeom prst="rect">
            <a:avLst/>
          </a:prstGeom>
          <a:noFill/>
        </p:spPr>
        <p:txBody>
          <a:bodyPr wrap="square" rtlCol="0">
            <a:spAutoFit/>
          </a:bodyPr>
          <a:lstStyle/>
          <a:p>
            <a:pPr>
              <a:spcAft>
                <a:spcPts val="1500"/>
              </a:spcAft>
            </a:pPr>
            <a:r>
              <a:rPr lang="en-US" sz="2400" kern="1400" spc="25" dirty="0">
                <a:solidFill>
                  <a:srgbClr val="17365D"/>
                </a:solidFill>
                <a:ea typeface="Times New Roman"/>
                <a:cs typeface="Times New Roman"/>
              </a:rPr>
              <a:t>INTERNATIONAL ACCOUNTING STANDARD</a:t>
            </a:r>
            <a:endParaRPr lang="en-US" sz="2400" kern="1400" spc="25" dirty="0">
              <a:solidFill>
                <a:srgbClr val="17365D"/>
              </a:solidFill>
              <a:latin typeface="Cambria"/>
              <a:ea typeface="Times New Roman"/>
              <a:cs typeface="Times New Roman"/>
            </a:endParaRPr>
          </a:p>
          <a:p>
            <a:pPr marR="0" algn="just">
              <a:lnSpc>
                <a:spcPct val="115000"/>
              </a:lnSpc>
              <a:spcBef>
                <a:spcPts val="0"/>
              </a:spcBef>
              <a:spcAft>
                <a:spcPts val="1000"/>
              </a:spcAft>
            </a:pPr>
            <a:r>
              <a:rPr lang="en-US" sz="2400" dirty="0">
                <a:ea typeface="Times New Roman"/>
                <a:cs typeface="Times New Roman"/>
              </a:rPr>
              <a:t>International Accounting Standard Board (IASB) has issued a draft </a:t>
            </a:r>
            <a:r>
              <a:rPr lang="en-US" sz="2400" dirty="0" smtClean="0">
                <a:ea typeface="Times New Roman"/>
                <a:cs typeface="Times New Roman"/>
              </a:rPr>
              <a:t>titled </a:t>
            </a:r>
            <a:r>
              <a:rPr lang="en-US" sz="2400" b="1" dirty="0">
                <a:solidFill>
                  <a:srgbClr val="88A81D"/>
                </a:solidFill>
                <a:ea typeface="Times New Roman"/>
                <a:cs typeface="Times New Roman"/>
              </a:rPr>
              <a:t>“Revenue from Contracts with customers” </a:t>
            </a:r>
            <a:r>
              <a:rPr lang="en-US" sz="2400" dirty="0">
                <a:ea typeface="Times New Roman"/>
                <a:cs typeface="Times New Roman"/>
              </a:rPr>
              <a:t>to cover areas so far covered by International Accounting Standard </a:t>
            </a:r>
            <a:r>
              <a:rPr lang="en-US" sz="2400" b="1" dirty="0">
                <a:solidFill>
                  <a:srgbClr val="88A81D"/>
                </a:solidFill>
                <a:ea typeface="Times New Roman"/>
                <a:cs typeface="Times New Roman"/>
              </a:rPr>
              <a:t>(IAS)-11 </a:t>
            </a:r>
            <a:r>
              <a:rPr lang="en-US" sz="2400" dirty="0">
                <a:ea typeface="Times New Roman"/>
                <a:cs typeface="Times New Roman"/>
              </a:rPr>
              <a:t>relating to </a:t>
            </a:r>
            <a:r>
              <a:rPr lang="en-US" sz="2400" b="1" dirty="0">
                <a:solidFill>
                  <a:srgbClr val="88A81D"/>
                </a:solidFill>
                <a:ea typeface="Times New Roman"/>
                <a:cs typeface="Times New Roman"/>
              </a:rPr>
              <a:t>Construction Contracts</a:t>
            </a:r>
            <a:r>
              <a:rPr lang="en-US" sz="2400" dirty="0">
                <a:solidFill>
                  <a:srgbClr val="88A81D"/>
                </a:solidFill>
                <a:ea typeface="Times New Roman"/>
                <a:cs typeface="Times New Roman"/>
              </a:rPr>
              <a:t> </a:t>
            </a:r>
            <a:r>
              <a:rPr lang="en-US" sz="2400" dirty="0">
                <a:ea typeface="Times New Roman"/>
                <a:cs typeface="Times New Roman"/>
              </a:rPr>
              <a:t>and </a:t>
            </a:r>
            <a:r>
              <a:rPr lang="en-US" sz="2400" b="1" dirty="0">
                <a:solidFill>
                  <a:srgbClr val="88A81D"/>
                </a:solidFill>
                <a:ea typeface="Times New Roman"/>
                <a:cs typeface="Times New Roman"/>
              </a:rPr>
              <a:t>IAS (18)</a:t>
            </a:r>
            <a:r>
              <a:rPr lang="en-US" sz="2400" dirty="0">
                <a:solidFill>
                  <a:srgbClr val="88A81D"/>
                </a:solidFill>
                <a:ea typeface="Times New Roman"/>
                <a:cs typeface="Times New Roman"/>
              </a:rPr>
              <a:t> </a:t>
            </a:r>
            <a:r>
              <a:rPr lang="en-US" sz="2400" dirty="0">
                <a:ea typeface="Times New Roman"/>
                <a:cs typeface="Times New Roman"/>
              </a:rPr>
              <a:t>relating to </a:t>
            </a:r>
            <a:r>
              <a:rPr lang="en-US" sz="2400" b="1" dirty="0">
                <a:solidFill>
                  <a:srgbClr val="88A81D"/>
                </a:solidFill>
                <a:ea typeface="Times New Roman"/>
                <a:cs typeface="Times New Roman"/>
              </a:rPr>
              <a:t>Revenue Recognition.</a:t>
            </a:r>
            <a:endParaRPr lang="en-US" sz="2400" dirty="0">
              <a:solidFill>
                <a:srgbClr val="88A81D"/>
              </a:solidFill>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115946707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59</a:t>
            </a:fld>
            <a:endParaRPr lang="en-US" sz="2400" b="1" dirty="0">
              <a:solidFill>
                <a:schemeClr val="bg1"/>
              </a:solidFill>
            </a:endParaRPr>
          </a:p>
        </p:txBody>
      </p:sp>
      <p:sp>
        <p:nvSpPr>
          <p:cNvPr id="26" name="TextBox 25"/>
          <p:cNvSpPr txBox="1"/>
          <p:nvPr/>
        </p:nvSpPr>
        <p:spPr>
          <a:xfrm>
            <a:off x="381000" y="13111"/>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77849" y="1828800"/>
            <a:ext cx="8077200" cy="4596130"/>
          </a:xfrm>
          <a:prstGeom prst="rect">
            <a:avLst/>
          </a:prstGeom>
          <a:noFill/>
        </p:spPr>
        <p:txBody>
          <a:bodyPr wrap="square" rtlCol="0">
            <a:spAutoFit/>
          </a:bodyPr>
          <a:lstStyle/>
          <a:p>
            <a:pPr marR="0">
              <a:lnSpc>
                <a:spcPct val="115000"/>
              </a:lnSpc>
              <a:spcBef>
                <a:spcPts val="0"/>
              </a:spcBef>
              <a:spcAft>
                <a:spcPts val="1000"/>
              </a:spcAft>
            </a:pPr>
            <a:r>
              <a:rPr lang="en-US" sz="2400" b="1" i="1" u="sng" dirty="0">
                <a:ea typeface="Times New Roman"/>
                <a:cs typeface="Times New Roman"/>
              </a:rPr>
              <a:t>Main Point of Revision</a:t>
            </a:r>
            <a:endParaRPr lang="en-US" sz="2400" dirty="0">
              <a:ea typeface="Times New Roman"/>
              <a:cs typeface="Times New Roman"/>
            </a:endParaRPr>
          </a:p>
          <a:p>
            <a:pPr marR="0" algn="just">
              <a:lnSpc>
                <a:spcPct val="115000"/>
              </a:lnSpc>
              <a:spcBef>
                <a:spcPts val="0"/>
              </a:spcBef>
              <a:spcAft>
                <a:spcPts val="1000"/>
              </a:spcAft>
            </a:pPr>
            <a:r>
              <a:rPr lang="en-US" sz="2400" dirty="0">
                <a:ea typeface="Times New Roman"/>
                <a:cs typeface="Times New Roman"/>
              </a:rPr>
              <a:t>It aims on fixing the point of time when revenue from a contract with customers should be recognized. It states:</a:t>
            </a:r>
          </a:p>
          <a:p>
            <a:pPr marL="342900" marR="0" lvl="0" indent="-342900" algn="just">
              <a:lnSpc>
                <a:spcPct val="115000"/>
              </a:lnSpc>
              <a:spcBef>
                <a:spcPts val="0"/>
              </a:spcBef>
              <a:spcAft>
                <a:spcPts val="0"/>
              </a:spcAft>
              <a:buFont typeface="+mj-lt"/>
              <a:buAutoNum type="romanUcParenR"/>
              <a:tabLst>
                <a:tab pos="457200" algn="l"/>
              </a:tabLst>
            </a:pPr>
            <a:r>
              <a:rPr lang="en-US" sz="2400" dirty="0">
                <a:ea typeface="Times New Roman"/>
                <a:cs typeface="Times New Roman"/>
              </a:rPr>
              <a:t>An entity would </a:t>
            </a:r>
            <a:r>
              <a:rPr lang="en-US" sz="2400" b="1" dirty="0">
                <a:solidFill>
                  <a:srgbClr val="88A81D"/>
                </a:solidFill>
                <a:ea typeface="Times New Roman"/>
                <a:cs typeface="Times New Roman"/>
              </a:rPr>
              <a:t>recognize revenue </a:t>
            </a:r>
            <a:r>
              <a:rPr lang="en-US" sz="2400" dirty="0">
                <a:ea typeface="Times New Roman"/>
                <a:cs typeface="Times New Roman"/>
              </a:rPr>
              <a:t>when it </a:t>
            </a:r>
            <a:r>
              <a:rPr lang="en-US" sz="2400" b="1" dirty="0">
                <a:solidFill>
                  <a:srgbClr val="88A81D"/>
                </a:solidFill>
                <a:ea typeface="Times New Roman"/>
                <a:cs typeface="Times New Roman"/>
              </a:rPr>
              <a:t>satisfies a performance obligation </a:t>
            </a:r>
            <a:r>
              <a:rPr lang="en-US" sz="2400" dirty="0">
                <a:ea typeface="Times New Roman"/>
                <a:cs typeface="Times New Roman"/>
              </a:rPr>
              <a:t>by transferring a promised goods or service to a customer.</a:t>
            </a:r>
          </a:p>
          <a:p>
            <a:pPr marL="342900" marR="0" lvl="0" indent="-342900" algn="just">
              <a:lnSpc>
                <a:spcPct val="115000"/>
              </a:lnSpc>
              <a:spcBef>
                <a:spcPts val="0"/>
              </a:spcBef>
              <a:spcAft>
                <a:spcPts val="0"/>
              </a:spcAft>
              <a:buFont typeface="+mj-lt"/>
              <a:buAutoNum type="romanUcParenR"/>
              <a:tabLst>
                <a:tab pos="457200" algn="l"/>
              </a:tabLst>
            </a:pPr>
            <a:r>
              <a:rPr lang="en-US" sz="2400" dirty="0">
                <a:ea typeface="Times New Roman"/>
                <a:cs typeface="Times New Roman"/>
              </a:rPr>
              <a:t>Secondly there should be </a:t>
            </a:r>
            <a:r>
              <a:rPr lang="en-US" sz="2400" b="1" dirty="0">
                <a:solidFill>
                  <a:srgbClr val="88A81D"/>
                </a:solidFill>
                <a:ea typeface="Times New Roman"/>
                <a:cs typeface="Times New Roman"/>
              </a:rPr>
              <a:t>indicators</a:t>
            </a:r>
            <a:r>
              <a:rPr lang="en-US" sz="2400" b="1" dirty="0">
                <a:ea typeface="Times New Roman"/>
                <a:cs typeface="Times New Roman"/>
              </a:rPr>
              <a:t> </a:t>
            </a:r>
            <a:r>
              <a:rPr lang="en-US" sz="2400" dirty="0">
                <a:ea typeface="Times New Roman"/>
                <a:cs typeface="Times New Roman"/>
              </a:rPr>
              <a:t>which assist an entity in determining </a:t>
            </a:r>
            <a:r>
              <a:rPr lang="en-US" sz="2400" b="1" dirty="0">
                <a:solidFill>
                  <a:srgbClr val="88A81D"/>
                </a:solidFill>
                <a:ea typeface="Times New Roman"/>
                <a:cs typeface="Times New Roman"/>
              </a:rPr>
              <a:t>when a customer has obtained control of good or services</a:t>
            </a:r>
            <a:r>
              <a:rPr lang="en-US" sz="2400" dirty="0">
                <a:solidFill>
                  <a:srgbClr val="88A81D"/>
                </a:solidFill>
                <a:ea typeface="Times New Roman"/>
                <a:cs typeface="Times New Roman"/>
              </a:rPr>
              <a:t> </a:t>
            </a:r>
            <a:r>
              <a:rPr lang="en-US" sz="2400" dirty="0">
                <a:ea typeface="Times New Roman"/>
                <a:cs typeface="Times New Roman"/>
              </a:rPr>
              <a:t>i.e. when the customer has the </a:t>
            </a:r>
            <a:r>
              <a:rPr lang="en-US" sz="2400" dirty="0">
                <a:solidFill>
                  <a:srgbClr val="88A81D"/>
                </a:solidFill>
                <a:ea typeface="Times New Roman"/>
                <a:cs typeface="Times New Roman"/>
              </a:rPr>
              <a:t>ability to direct the use of, and receive the benefit from, the good or service</a:t>
            </a:r>
            <a:r>
              <a:rPr lang="en-US" sz="2400" dirty="0">
                <a:ea typeface="Times New Roman"/>
                <a:cs typeface="Times New Roman"/>
              </a:rPr>
              <a:t>.</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2315587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6</a:t>
            </a:fld>
            <a:endParaRPr lang="en-US" sz="2400" b="1" dirty="0">
              <a:solidFill>
                <a:schemeClr val="bg1"/>
              </a:solidFill>
            </a:endParaRPr>
          </a:p>
        </p:txBody>
      </p:sp>
      <p:sp>
        <p:nvSpPr>
          <p:cNvPr id="26" name="TextBox 25"/>
          <p:cNvSpPr txBox="1"/>
          <p:nvPr/>
        </p:nvSpPr>
        <p:spPr>
          <a:xfrm>
            <a:off x="381000" y="42208"/>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1828800"/>
            <a:ext cx="8077200" cy="916854"/>
          </a:xfrm>
          <a:prstGeom prst="rect">
            <a:avLst/>
          </a:prstGeom>
          <a:noFill/>
        </p:spPr>
        <p:txBody>
          <a:bodyPr wrap="square" rtlCol="0">
            <a:spAutoFit/>
          </a:bodyPr>
          <a:lstStyle/>
          <a:p>
            <a:pPr algn="just">
              <a:lnSpc>
                <a:spcPct val="115000"/>
              </a:lnSpc>
              <a:spcAft>
                <a:spcPts val="1000"/>
              </a:spcAft>
            </a:pPr>
            <a:r>
              <a:rPr lang="en-US" sz="2400" b="1" dirty="0">
                <a:solidFill>
                  <a:srgbClr val="632423"/>
                </a:solidFill>
                <a:ea typeface="Times New Roman"/>
                <a:cs typeface="Times New Roman"/>
              </a:rPr>
              <a:t>DISTINCTION BETWEEN DEVELOPER MODEL AND BUILDER MODEL OF CONSTRUCTION CONTRACT</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graphicFrame>
        <p:nvGraphicFramePr>
          <p:cNvPr id="3" name="Table 2"/>
          <p:cNvGraphicFramePr>
            <a:graphicFrameLocks noGrp="1"/>
          </p:cNvGraphicFramePr>
          <p:nvPr>
            <p:extLst>
              <p:ext uri="{D42A27DB-BD31-4B8C-83A1-F6EECF244321}">
                <p14:modId xmlns:p14="http://schemas.microsoft.com/office/powerpoint/2010/main" val="3637358262"/>
              </p:ext>
            </p:extLst>
          </p:nvPr>
        </p:nvGraphicFramePr>
        <p:xfrm>
          <a:off x="1600200" y="2857902"/>
          <a:ext cx="5909310" cy="3435096"/>
        </p:xfrm>
        <a:graphic>
          <a:graphicData uri="http://schemas.openxmlformats.org/drawingml/2006/table">
            <a:tbl>
              <a:tblPr firstRow="1" firstCol="1" bandRow="1"/>
              <a:tblGrid>
                <a:gridCol w="582930"/>
                <a:gridCol w="971550"/>
                <a:gridCol w="2228850"/>
                <a:gridCol w="2125980"/>
              </a:tblGrid>
              <a:tr h="0">
                <a:tc>
                  <a:txBody>
                    <a:bodyPr/>
                    <a:lstStyle/>
                    <a:p>
                      <a:pPr marL="0" marR="0" algn="ctr">
                        <a:lnSpc>
                          <a:spcPct val="115000"/>
                        </a:lnSpc>
                        <a:spcBef>
                          <a:spcPts val="0"/>
                        </a:spcBef>
                        <a:spcAft>
                          <a:spcPts val="0"/>
                        </a:spcAft>
                      </a:pPr>
                      <a:r>
                        <a:rPr lang="en-US" sz="1400" b="1" dirty="0" err="1">
                          <a:solidFill>
                            <a:srgbClr val="FFFFFF"/>
                          </a:solidFill>
                          <a:effectLst/>
                          <a:latin typeface="Calibri"/>
                          <a:ea typeface="Times New Roman"/>
                          <a:cs typeface="Times New Roman"/>
                        </a:rPr>
                        <a:t>S.No</a:t>
                      </a:r>
                      <a:r>
                        <a:rPr lang="en-US" sz="1400" b="1" dirty="0">
                          <a:solidFill>
                            <a:srgbClr val="FFFFFF"/>
                          </a:solidFill>
                          <a:effectLst/>
                          <a:latin typeface="Calibri"/>
                          <a:ea typeface="Times New Roman"/>
                          <a:cs typeface="Times New Roman"/>
                        </a:rPr>
                        <a:t>.</a:t>
                      </a:r>
                      <a:endParaRPr lang="en-US" sz="1100" dirty="0">
                        <a:effectLst/>
                        <a:latin typeface="Calibri"/>
                        <a:ea typeface="Times New Roman"/>
                        <a:cs typeface="Times New Roman"/>
                      </a:endParaRPr>
                    </a:p>
                  </a:txBody>
                  <a:tcPr marL="68580" marR="68580" marT="0" marB="0">
                    <a:lnL w="12700" cap="flat" cmpd="sng" algn="ctr">
                      <a:solidFill>
                        <a:srgbClr val="CF7B79"/>
                      </a:solidFill>
                      <a:prstDash val="solid"/>
                      <a:round/>
                      <a:headEnd type="none" w="med" len="med"/>
                      <a:tailEnd type="none" w="med" len="med"/>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c>
                  <a:txBody>
                    <a:bodyPr/>
                    <a:lstStyle/>
                    <a:p>
                      <a:pPr marL="0" marR="0" algn="ctr">
                        <a:lnSpc>
                          <a:spcPct val="115000"/>
                        </a:lnSpc>
                        <a:spcBef>
                          <a:spcPts val="0"/>
                        </a:spcBef>
                        <a:spcAft>
                          <a:spcPts val="0"/>
                        </a:spcAft>
                      </a:pPr>
                      <a:r>
                        <a:rPr lang="en-US" sz="1400" b="1" dirty="0">
                          <a:solidFill>
                            <a:srgbClr val="FFFFFF"/>
                          </a:solidFill>
                          <a:effectLst/>
                          <a:latin typeface="Calibri"/>
                          <a:ea typeface="Times New Roman"/>
                          <a:cs typeface="Times New Roman"/>
                        </a:rPr>
                        <a:t>Point of Distinction</a:t>
                      </a:r>
                      <a:endParaRPr lang="en-US" sz="1100" dirty="0">
                        <a:effectLst/>
                        <a:latin typeface="Calibri"/>
                        <a:ea typeface="Times New Roman"/>
                        <a:cs typeface="Times New Roman"/>
                      </a:endParaRPr>
                    </a:p>
                  </a:txBody>
                  <a:tcPr marL="68580" marR="68580" marT="0" marB="0">
                    <a:lnL>
                      <a:noFill/>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c>
                  <a:txBody>
                    <a:bodyPr/>
                    <a:lstStyle/>
                    <a:p>
                      <a:pPr marL="0" marR="0" algn="ctr">
                        <a:lnSpc>
                          <a:spcPct val="115000"/>
                        </a:lnSpc>
                        <a:spcBef>
                          <a:spcPts val="0"/>
                        </a:spcBef>
                        <a:spcAft>
                          <a:spcPts val="0"/>
                        </a:spcAft>
                      </a:pPr>
                      <a:r>
                        <a:rPr lang="en-US" sz="1400" b="1" dirty="0">
                          <a:solidFill>
                            <a:srgbClr val="FFFFFF"/>
                          </a:solidFill>
                          <a:effectLst/>
                          <a:latin typeface="Calibri"/>
                          <a:ea typeface="Times New Roman"/>
                          <a:cs typeface="Times New Roman"/>
                        </a:rPr>
                        <a:t>Builder Model</a:t>
                      </a:r>
                      <a:endParaRPr lang="en-US" sz="1100" dirty="0">
                        <a:effectLst/>
                        <a:latin typeface="Calibri"/>
                        <a:ea typeface="Times New Roman"/>
                        <a:cs typeface="Times New Roman"/>
                      </a:endParaRPr>
                    </a:p>
                  </a:txBody>
                  <a:tcPr marL="68580" marR="68580" marT="0" marB="0">
                    <a:lnL>
                      <a:noFill/>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c>
                  <a:txBody>
                    <a:bodyPr/>
                    <a:lstStyle/>
                    <a:p>
                      <a:pPr marL="0" marR="0" algn="ctr">
                        <a:lnSpc>
                          <a:spcPct val="115000"/>
                        </a:lnSpc>
                        <a:spcBef>
                          <a:spcPts val="0"/>
                        </a:spcBef>
                        <a:spcAft>
                          <a:spcPts val="0"/>
                        </a:spcAft>
                      </a:pPr>
                      <a:r>
                        <a:rPr lang="en-US" sz="1400" b="1" dirty="0">
                          <a:solidFill>
                            <a:srgbClr val="FFFFFF"/>
                          </a:solidFill>
                          <a:effectLst/>
                          <a:latin typeface="Calibri"/>
                          <a:ea typeface="Times New Roman"/>
                          <a:cs typeface="Times New Roman"/>
                        </a:rPr>
                        <a:t>Developer Model</a:t>
                      </a:r>
                      <a:endParaRPr lang="en-US" sz="1100" dirty="0">
                        <a:effectLst/>
                        <a:latin typeface="Calibri"/>
                        <a:ea typeface="Times New Roman"/>
                        <a:cs typeface="Times New Roman"/>
                      </a:endParaRPr>
                    </a:p>
                  </a:txBody>
                  <a:tcPr marL="68580" marR="68580" marT="0" marB="0">
                    <a:lnL>
                      <a:noFill/>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r>
              <a:tr h="0">
                <a:tc>
                  <a:txBody>
                    <a:bodyPr/>
                    <a:lstStyle/>
                    <a:p>
                      <a:pPr marL="0" marR="0" algn="just">
                        <a:lnSpc>
                          <a:spcPct val="115000"/>
                        </a:lnSpc>
                        <a:spcBef>
                          <a:spcPts val="0"/>
                        </a:spcBef>
                        <a:spcAft>
                          <a:spcPts val="0"/>
                        </a:spcAft>
                      </a:pPr>
                      <a:r>
                        <a:rPr lang="en-US" sz="1400" b="1">
                          <a:effectLst/>
                          <a:latin typeface="Calibri"/>
                          <a:ea typeface="Times New Roman"/>
                          <a:cs typeface="Times New Roman"/>
                        </a:rPr>
                        <a:t> </a:t>
                      </a:r>
                      <a:endParaRPr lang="en-US" sz="1100">
                        <a:effectLst/>
                        <a:latin typeface="Calibri"/>
                        <a:ea typeface="Times New Roman"/>
                        <a:cs typeface="Times New Roman"/>
                      </a:endParaRPr>
                    </a:p>
                  </a:txBody>
                  <a:tcPr marL="68580" marR="68580" marT="0" marB="0">
                    <a:lnL w="12700" cap="flat" cmpd="sng" algn="ctr">
                      <a:solidFill>
                        <a:srgbClr val="CF7B79"/>
                      </a:solidFill>
                      <a:prstDash val="solid"/>
                      <a:round/>
                      <a:headEnd type="none" w="med" len="med"/>
                      <a:tailEnd type="none" w="med" len="med"/>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c>
                  <a:txBody>
                    <a:bodyPr/>
                    <a:lstStyle/>
                    <a:p>
                      <a:pPr marL="0" marR="0" algn="just">
                        <a:lnSpc>
                          <a:spcPct val="115000"/>
                        </a:lnSpc>
                        <a:spcBef>
                          <a:spcPts val="0"/>
                        </a:spcBef>
                        <a:spcAft>
                          <a:spcPts val="0"/>
                        </a:spcAft>
                      </a:pPr>
                      <a:r>
                        <a:rPr lang="en-US" sz="1400">
                          <a:effectLst/>
                          <a:latin typeface="Calibri"/>
                          <a:ea typeface="Times New Roman"/>
                          <a:cs typeface="Times New Roman"/>
                        </a:rPr>
                        <a:t> </a:t>
                      </a:r>
                      <a:endParaRPr lang="en-US" sz="1100">
                        <a:effectLst/>
                        <a:latin typeface="Calibri"/>
                        <a:ea typeface="Times New Roman"/>
                        <a:cs typeface="Times New Roman"/>
                      </a:endParaRPr>
                    </a:p>
                  </a:txBody>
                  <a:tcPr marL="68580" marR="68580" marT="0" marB="0">
                    <a:lnL>
                      <a:noFill/>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c>
                  <a:txBody>
                    <a:bodyPr/>
                    <a:lstStyle/>
                    <a:p>
                      <a:pPr marL="0" marR="0" algn="just">
                        <a:lnSpc>
                          <a:spcPct val="115000"/>
                        </a:lnSpc>
                        <a:spcBef>
                          <a:spcPts val="0"/>
                        </a:spcBef>
                        <a:spcAft>
                          <a:spcPts val="0"/>
                        </a:spcAft>
                      </a:pPr>
                      <a:r>
                        <a:rPr lang="en-US" sz="1400" dirty="0">
                          <a:effectLst/>
                          <a:latin typeface="Calibri"/>
                          <a:ea typeface="Times New Roman"/>
                          <a:cs typeface="Times New Roman"/>
                        </a:rPr>
                        <a:t> </a:t>
                      </a:r>
                      <a:endParaRPr lang="en-US" sz="1100" dirty="0">
                        <a:effectLst/>
                        <a:latin typeface="Calibri"/>
                        <a:ea typeface="Times New Roman"/>
                        <a:cs typeface="Times New Roman"/>
                      </a:endParaRPr>
                    </a:p>
                  </a:txBody>
                  <a:tcPr marL="68580" marR="68580" marT="0" marB="0">
                    <a:lnL>
                      <a:noFill/>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c>
                  <a:txBody>
                    <a:bodyPr/>
                    <a:lstStyle/>
                    <a:p>
                      <a:pPr marL="0" marR="0" algn="just">
                        <a:lnSpc>
                          <a:spcPct val="115000"/>
                        </a:lnSpc>
                        <a:spcBef>
                          <a:spcPts val="0"/>
                        </a:spcBef>
                        <a:spcAft>
                          <a:spcPts val="0"/>
                        </a:spcAft>
                      </a:pPr>
                      <a:r>
                        <a:rPr lang="en-US" sz="1400" dirty="0">
                          <a:effectLst/>
                          <a:latin typeface="Calibri"/>
                          <a:ea typeface="Times New Roman"/>
                          <a:cs typeface="Times New Roman"/>
                        </a:rPr>
                        <a:t> </a:t>
                      </a:r>
                      <a:endParaRPr lang="en-US" sz="1100" dirty="0">
                        <a:effectLst/>
                        <a:latin typeface="Calibri"/>
                        <a:ea typeface="Times New Roman"/>
                        <a:cs typeface="Times New Roman"/>
                      </a:endParaRPr>
                    </a:p>
                  </a:txBody>
                  <a:tcPr marL="68580" marR="68580" marT="0" marB="0">
                    <a:lnL>
                      <a:noFill/>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r>
              <a:tr h="0">
                <a:tc>
                  <a:txBody>
                    <a:bodyPr/>
                    <a:lstStyle/>
                    <a:p>
                      <a:pPr marL="0" marR="0" algn="ctr">
                        <a:lnSpc>
                          <a:spcPct val="115000"/>
                        </a:lnSpc>
                        <a:spcBef>
                          <a:spcPts val="0"/>
                        </a:spcBef>
                        <a:spcAft>
                          <a:spcPts val="0"/>
                        </a:spcAft>
                      </a:pPr>
                      <a:r>
                        <a:rPr lang="en-US" sz="1400" b="1">
                          <a:effectLst/>
                          <a:latin typeface="Calibri"/>
                          <a:ea typeface="Times New Roman"/>
                          <a:cs typeface="Times New Roman"/>
                        </a:rPr>
                        <a:t>1</a:t>
                      </a:r>
                      <a:endParaRPr lang="en-US" sz="1100">
                        <a:effectLst/>
                        <a:latin typeface="Calibri"/>
                        <a:ea typeface="Times New Roman"/>
                        <a:cs typeface="Times New Roman"/>
                      </a:endParaRPr>
                    </a:p>
                  </a:txBody>
                  <a:tcPr marL="68580" marR="68580" marT="0" marB="0">
                    <a:lnL w="12700" cap="flat" cmpd="sng" algn="ctr">
                      <a:solidFill>
                        <a:srgbClr val="CF7B79"/>
                      </a:solidFill>
                      <a:prstDash val="solid"/>
                      <a:round/>
                      <a:headEnd type="none" w="med" len="med"/>
                      <a:tailEnd type="none" w="med" len="med"/>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a:effectLst/>
                          <a:latin typeface="Calibri"/>
                          <a:ea typeface="Times New Roman"/>
                          <a:cs typeface="Times New Roman"/>
                        </a:rPr>
                        <a:t>Modus Operandi</a:t>
                      </a:r>
                      <a:endParaRPr lang="en-US" sz="1100">
                        <a:effectLst/>
                        <a:latin typeface="Calibri"/>
                        <a:ea typeface="Times New Roman"/>
                        <a:cs typeface="Times New Roman"/>
                      </a:endParaRPr>
                    </a:p>
                  </a:txBody>
                  <a:tcPr marL="68580" marR="68580" marT="0" marB="0">
                    <a:lnL>
                      <a:noFill/>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b="1" dirty="0">
                          <a:effectLst/>
                          <a:latin typeface="Calibri"/>
                          <a:ea typeface="Times New Roman"/>
                          <a:cs typeface="Times New Roman"/>
                        </a:rPr>
                        <a:t>Agreement to Sale</a:t>
                      </a:r>
                      <a:r>
                        <a:rPr lang="en-US" sz="1400" dirty="0">
                          <a:effectLst/>
                          <a:latin typeface="Calibri"/>
                          <a:ea typeface="Times New Roman"/>
                          <a:cs typeface="Times New Roman"/>
                        </a:rPr>
                        <a:t> is executed with the intending </a:t>
                      </a:r>
                      <a:r>
                        <a:rPr lang="en-US" sz="1400" b="1" dirty="0">
                          <a:solidFill>
                            <a:srgbClr val="88A81D"/>
                          </a:solidFill>
                          <a:effectLst/>
                          <a:latin typeface="Calibri"/>
                          <a:ea typeface="Times New Roman"/>
                          <a:cs typeface="Times New Roman"/>
                        </a:rPr>
                        <a:t>purchaser</a:t>
                      </a:r>
                      <a:r>
                        <a:rPr lang="en-US" sz="1400" dirty="0">
                          <a:effectLst/>
                          <a:latin typeface="Calibri"/>
                          <a:ea typeface="Times New Roman"/>
                          <a:cs typeface="Times New Roman"/>
                        </a:rPr>
                        <a:t>. </a:t>
                      </a:r>
                      <a:r>
                        <a:rPr lang="en-US" sz="1400" b="1" dirty="0">
                          <a:effectLst/>
                          <a:latin typeface="Calibri"/>
                          <a:ea typeface="Times New Roman"/>
                          <a:cs typeface="Times New Roman"/>
                        </a:rPr>
                        <a:t>Conveyance </a:t>
                      </a:r>
                      <a:r>
                        <a:rPr lang="en-US" sz="1400" dirty="0">
                          <a:effectLst/>
                          <a:latin typeface="Calibri"/>
                          <a:ea typeface="Times New Roman"/>
                          <a:cs typeface="Times New Roman"/>
                        </a:rPr>
                        <a:t>is executed by </a:t>
                      </a:r>
                      <a:r>
                        <a:rPr lang="en-US" sz="1400" u="sng" dirty="0">
                          <a:effectLst/>
                          <a:latin typeface="Calibri"/>
                          <a:ea typeface="Times New Roman"/>
                          <a:cs typeface="Times New Roman"/>
                        </a:rPr>
                        <a:t>builder after completion of building</a:t>
                      </a:r>
                      <a:r>
                        <a:rPr lang="en-US" sz="1400" dirty="0">
                          <a:effectLst/>
                          <a:latin typeface="Calibri"/>
                          <a:ea typeface="Times New Roman"/>
                          <a:cs typeface="Times New Roman"/>
                        </a:rPr>
                        <a:t> and thereafter possession is given. The conveyance is in respect of land as well as construction.</a:t>
                      </a:r>
                      <a:endParaRPr lang="en-US" sz="1100" dirty="0">
                        <a:effectLst/>
                        <a:latin typeface="Calibri"/>
                        <a:ea typeface="Times New Roman"/>
                        <a:cs typeface="Times New Roman"/>
                      </a:endParaRPr>
                    </a:p>
                  </a:txBody>
                  <a:tcPr marL="68580" marR="68580" marT="0" marB="0">
                    <a:lnL>
                      <a:noFill/>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400" dirty="0">
                          <a:solidFill>
                            <a:srgbClr val="632423"/>
                          </a:solidFill>
                          <a:effectLst/>
                          <a:latin typeface="Calibri"/>
                          <a:ea typeface="Times New Roman"/>
                          <a:cs typeface="Times New Roman"/>
                        </a:rPr>
                        <a:t>Developer</a:t>
                      </a:r>
                      <a:r>
                        <a:rPr lang="en-US" sz="1400" dirty="0">
                          <a:effectLst/>
                          <a:latin typeface="Calibri"/>
                          <a:ea typeface="Times New Roman"/>
                          <a:cs typeface="Times New Roman"/>
                        </a:rPr>
                        <a:t> enters into contract with prospective </a:t>
                      </a:r>
                      <a:r>
                        <a:rPr lang="en-US" sz="1400" dirty="0">
                          <a:solidFill>
                            <a:srgbClr val="632423"/>
                          </a:solidFill>
                          <a:effectLst/>
                          <a:latin typeface="Calibri"/>
                          <a:ea typeface="Times New Roman"/>
                          <a:cs typeface="Times New Roman"/>
                        </a:rPr>
                        <a:t>buyers (</a:t>
                      </a:r>
                      <a:r>
                        <a:rPr lang="en-US" sz="1400" dirty="0" err="1">
                          <a:solidFill>
                            <a:srgbClr val="632423"/>
                          </a:solidFill>
                          <a:effectLst/>
                          <a:latin typeface="Calibri"/>
                          <a:ea typeface="Times New Roman"/>
                          <a:cs typeface="Times New Roman"/>
                        </a:rPr>
                        <a:t>allotees</a:t>
                      </a:r>
                      <a:r>
                        <a:rPr lang="en-US" sz="1400" dirty="0">
                          <a:solidFill>
                            <a:srgbClr val="632423"/>
                          </a:solidFill>
                          <a:effectLst/>
                          <a:latin typeface="Calibri"/>
                          <a:ea typeface="Times New Roman"/>
                          <a:cs typeface="Times New Roman"/>
                        </a:rPr>
                        <a:t>). </a:t>
                      </a:r>
                      <a:r>
                        <a:rPr lang="en-US" sz="1400" dirty="0">
                          <a:effectLst/>
                          <a:latin typeface="Calibri"/>
                          <a:ea typeface="Times New Roman"/>
                          <a:cs typeface="Times New Roman"/>
                        </a:rPr>
                        <a:t>The </a:t>
                      </a:r>
                      <a:r>
                        <a:rPr lang="en-US" sz="1400" u="sng" dirty="0">
                          <a:solidFill>
                            <a:srgbClr val="632423"/>
                          </a:solidFill>
                          <a:effectLst/>
                          <a:latin typeface="Calibri"/>
                          <a:ea typeface="Times New Roman"/>
                          <a:cs typeface="Times New Roman"/>
                        </a:rPr>
                        <a:t>owner</a:t>
                      </a:r>
                      <a:r>
                        <a:rPr lang="en-US" sz="1400" u="sng" dirty="0">
                          <a:effectLst/>
                          <a:latin typeface="Calibri"/>
                          <a:ea typeface="Times New Roman"/>
                          <a:cs typeface="Times New Roman"/>
                        </a:rPr>
                        <a:t> of land directly transfers</a:t>
                      </a:r>
                      <a:r>
                        <a:rPr lang="en-US" sz="1400" dirty="0">
                          <a:effectLst/>
                          <a:latin typeface="Calibri"/>
                          <a:ea typeface="Times New Roman"/>
                          <a:cs typeface="Times New Roman"/>
                        </a:rPr>
                        <a:t> the entire land to </a:t>
                      </a:r>
                      <a:r>
                        <a:rPr lang="en-US" sz="1400" dirty="0">
                          <a:solidFill>
                            <a:srgbClr val="88A81D"/>
                          </a:solidFill>
                          <a:effectLst/>
                          <a:latin typeface="Calibri"/>
                          <a:ea typeface="Times New Roman"/>
                          <a:cs typeface="Times New Roman"/>
                        </a:rPr>
                        <a:t>society/owners of apartment</a:t>
                      </a:r>
                      <a:r>
                        <a:rPr lang="en-US" sz="1400" dirty="0">
                          <a:effectLst/>
                          <a:latin typeface="Calibri"/>
                          <a:ea typeface="Times New Roman"/>
                          <a:cs typeface="Times New Roman"/>
                        </a:rPr>
                        <a:t>, as the case may be. As a result of foregoing transfer, they become owners of undivided share of land. </a:t>
                      </a:r>
                      <a:endParaRPr lang="en-US" sz="1100" dirty="0">
                        <a:effectLst/>
                        <a:latin typeface="Calibri"/>
                        <a:ea typeface="Times New Roman"/>
                        <a:cs typeface="Times New Roman"/>
                      </a:endParaRPr>
                    </a:p>
                  </a:txBody>
                  <a:tcPr marL="68580" marR="68580" marT="0" marB="0">
                    <a:lnL>
                      <a:noFill/>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476458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60</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121105"/>
            <a:ext cx="8077200" cy="2615781"/>
          </a:xfrm>
          <a:prstGeom prst="rect">
            <a:avLst/>
          </a:prstGeom>
          <a:noFill/>
        </p:spPr>
        <p:txBody>
          <a:bodyPr wrap="square" rtlCol="0">
            <a:spAutoFit/>
          </a:bodyPr>
          <a:lstStyle/>
          <a:p>
            <a:pPr marR="0" lvl="0" algn="just">
              <a:lnSpc>
                <a:spcPct val="115000"/>
              </a:lnSpc>
              <a:spcBef>
                <a:spcPts val="0"/>
              </a:spcBef>
              <a:spcAft>
                <a:spcPts val="0"/>
              </a:spcAft>
              <a:tabLst>
                <a:tab pos="457200" algn="l"/>
              </a:tabLst>
            </a:pPr>
            <a:r>
              <a:rPr lang="en-US" sz="2400" dirty="0" smtClean="0">
                <a:ea typeface="Times New Roman"/>
                <a:cs typeface="Times New Roman"/>
              </a:rPr>
              <a:t>III) Where </a:t>
            </a:r>
            <a:r>
              <a:rPr lang="en-US" sz="2400" dirty="0">
                <a:ea typeface="Times New Roman"/>
                <a:cs typeface="Times New Roman"/>
              </a:rPr>
              <a:t>an entity satisfies a </a:t>
            </a:r>
            <a:r>
              <a:rPr lang="en-US" sz="2400" b="1" dirty="0">
                <a:solidFill>
                  <a:srgbClr val="88A81D"/>
                </a:solidFill>
                <a:ea typeface="Times New Roman"/>
                <a:cs typeface="Times New Roman"/>
              </a:rPr>
              <a:t>performance obligation</a:t>
            </a:r>
            <a:r>
              <a:rPr lang="en-US" sz="2400" dirty="0">
                <a:ea typeface="Times New Roman"/>
                <a:cs typeface="Times New Roman"/>
              </a:rPr>
              <a:t>, it would recognize revenue in the amount price </a:t>
            </a:r>
            <a:r>
              <a:rPr lang="en-US" sz="2400" dirty="0">
                <a:solidFill>
                  <a:srgbClr val="88A81D"/>
                </a:solidFill>
                <a:ea typeface="Times New Roman"/>
                <a:cs typeface="Times New Roman"/>
              </a:rPr>
              <a:t>allocated to the satisfied performance obligation</a:t>
            </a:r>
            <a:r>
              <a:rPr lang="en-US" sz="2400" dirty="0">
                <a:ea typeface="Times New Roman"/>
                <a:cs typeface="Times New Roman"/>
              </a:rPr>
              <a:t>. </a:t>
            </a:r>
          </a:p>
          <a:p>
            <a:pPr marR="0" lvl="0" algn="just">
              <a:lnSpc>
                <a:spcPct val="115000"/>
              </a:lnSpc>
              <a:spcBef>
                <a:spcPts val="0"/>
              </a:spcBef>
              <a:spcAft>
                <a:spcPts val="0"/>
              </a:spcAft>
              <a:tabLst>
                <a:tab pos="457200" algn="l"/>
              </a:tabLst>
            </a:pPr>
            <a:r>
              <a:rPr lang="en-US" sz="2400" dirty="0" smtClean="0">
                <a:ea typeface="Times New Roman"/>
                <a:cs typeface="Times New Roman"/>
              </a:rPr>
              <a:t>IV)  If </a:t>
            </a:r>
            <a:r>
              <a:rPr lang="en-US" sz="2400" dirty="0">
                <a:ea typeface="Times New Roman"/>
                <a:cs typeface="Times New Roman"/>
              </a:rPr>
              <a:t>the </a:t>
            </a:r>
            <a:r>
              <a:rPr lang="en-US" sz="2400" b="1" dirty="0">
                <a:solidFill>
                  <a:srgbClr val="88A81D"/>
                </a:solidFill>
                <a:ea typeface="Times New Roman"/>
                <a:cs typeface="Times New Roman"/>
              </a:rPr>
              <a:t>transaction price changes</a:t>
            </a:r>
            <a:r>
              <a:rPr lang="en-US" sz="2400" dirty="0">
                <a:solidFill>
                  <a:srgbClr val="88A81D"/>
                </a:solidFill>
                <a:ea typeface="Times New Roman"/>
                <a:cs typeface="Times New Roman"/>
              </a:rPr>
              <a:t> </a:t>
            </a:r>
            <a:r>
              <a:rPr lang="en-US" sz="2400" dirty="0">
                <a:ea typeface="Times New Roman"/>
                <a:cs typeface="Times New Roman"/>
              </a:rPr>
              <a:t>after contract inception, the amount of </a:t>
            </a:r>
            <a:r>
              <a:rPr lang="en-US" sz="2400" b="1" dirty="0">
                <a:solidFill>
                  <a:srgbClr val="88A81D"/>
                </a:solidFill>
                <a:ea typeface="Times New Roman"/>
                <a:cs typeface="Times New Roman"/>
              </a:rPr>
              <a:t>change would be recognized as revenue</a:t>
            </a:r>
            <a:r>
              <a:rPr lang="en-US" sz="2400" dirty="0">
                <a:solidFill>
                  <a:srgbClr val="88A81D"/>
                </a:solidFill>
                <a:ea typeface="Times New Roman"/>
                <a:cs typeface="Times New Roman"/>
              </a:rPr>
              <a:t> in the </a:t>
            </a:r>
            <a:r>
              <a:rPr lang="en-US" sz="2400" b="1" dirty="0">
                <a:solidFill>
                  <a:srgbClr val="88A81D"/>
                </a:solidFill>
                <a:ea typeface="Times New Roman"/>
                <a:cs typeface="Times New Roman"/>
              </a:rPr>
              <a:t>period in which the transaction price changes</a:t>
            </a:r>
            <a:r>
              <a:rPr lang="en-US" sz="2400" dirty="0">
                <a:ea typeface="Times New Roman"/>
                <a:cs typeface="Times New Roman"/>
              </a:rPr>
              <a:t>.</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00029951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61</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209800"/>
            <a:ext cx="8077200" cy="2640723"/>
          </a:xfrm>
          <a:prstGeom prst="rect">
            <a:avLst/>
          </a:prstGeom>
          <a:noFill/>
        </p:spPr>
        <p:txBody>
          <a:bodyPr wrap="square" rtlCol="0">
            <a:spAutoFit/>
          </a:bodyPr>
          <a:lstStyle/>
          <a:p>
            <a:pPr marR="0" lvl="0" algn="just">
              <a:lnSpc>
                <a:spcPct val="115000"/>
              </a:lnSpc>
              <a:spcBef>
                <a:spcPts val="0"/>
              </a:spcBef>
              <a:spcAft>
                <a:spcPts val="0"/>
              </a:spcAft>
              <a:tabLst>
                <a:tab pos="457200" algn="l"/>
              </a:tabLst>
            </a:pPr>
            <a:r>
              <a:rPr lang="en-US" sz="2400" dirty="0" smtClean="0">
                <a:ea typeface="Times New Roman"/>
                <a:cs typeface="Times New Roman"/>
              </a:rPr>
              <a:t>V)  In </a:t>
            </a:r>
            <a:r>
              <a:rPr lang="en-US" sz="2400" dirty="0">
                <a:ea typeface="Times New Roman"/>
                <a:cs typeface="Times New Roman"/>
              </a:rPr>
              <a:t>case </a:t>
            </a:r>
            <a:r>
              <a:rPr lang="en-US" sz="2400" b="1" dirty="0">
                <a:solidFill>
                  <a:srgbClr val="88A81D"/>
                </a:solidFill>
                <a:ea typeface="Times New Roman"/>
                <a:cs typeface="Times New Roman"/>
              </a:rPr>
              <a:t>promised goods or services</a:t>
            </a:r>
            <a:r>
              <a:rPr lang="en-US" sz="2400" dirty="0">
                <a:solidFill>
                  <a:srgbClr val="88A81D"/>
                </a:solidFill>
                <a:ea typeface="Times New Roman"/>
                <a:cs typeface="Times New Roman"/>
              </a:rPr>
              <a:t> </a:t>
            </a:r>
            <a:r>
              <a:rPr lang="en-US" sz="2400" dirty="0">
                <a:ea typeface="Times New Roman"/>
                <a:cs typeface="Times New Roman"/>
              </a:rPr>
              <a:t>are </a:t>
            </a:r>
            <a:r>
              <a:rPr lang="en-US" sz="2400" b="1" dirty="0">
                <a:solidFill>
                  <a:srgbClr val="88A81D"/>
                </a:solidFill>
                <a:ea typeface="Times New Roman"/>
                <a:cs typeface="Times New Roman"/>
              </a:rPr>
              <a:t>transferred</a:t>
            </a:r>
            <a:r>
              <a:rPr lang="en-US" sz="2400" b="1" dirty="0">
                <a:solidFill>
                  <a:srgbClr val="943634"/>
                </a:solidFill>
                <a:ea typeface="Times New Roman"/>
                <a:cs typeface="Times New Roman"/>
              </a:rPr>
              <a:t> </a:t>
            </a:r>
            <a:r>
              <a:rPr lang="en-US" sz="2400" dirty="0">
                <a:ea typeface="Times New Roman"/>
                <a:cs typeface="Times New Roman"/>
              </a:rPr>
              <a:t>to a customer </a:t>
            </a:r>
            <a:r>
              <a:rPr lang="en-US" sz="2400" b="1" dirty="0">
                <a:solidFill>
                  <a:srgbClr val="88A81D"/>
                </a:solidFill>
                <a:ea typeface="Times New Roman"/>
                <a:cs typeface="Times New Roman"/>
              </a:rPr>
              <a:t>continuously</a:t>
            </a:r>
            <a:r>
              <a:rPr lang="en-US" sz="2400" dirty="0">
                <a:ea typeface="Times New Roman"/>
                <a:cs typeface="Times New Roman"/>
              </a:rPr>
              <a:t>, an entity would apply to that performance obligation one revenue recognition method that best depicts the transfer of goods or services and the method may include methods based on an entity's outputs or inputs and methods based on passage of time.</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45603513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62</a:t>
            </a:fld>
            <a:endParaRPr lang="en-US" sz="2400" b="1" dirty="0">
              <a:solidFill>
                <a:schemeClr val="bg1"/>
              </a:solidFill>
            </a:endParaRPr>
          </a:p>
        </p:txBody>
      </p:sp>
      <p:sp>
        <p:nvSpPr>
          <p:cNvPr id="26" name="TextBox 25"/>
          <p:cNvSpPr txBox="1"/>
          <p:nvPr/>
        </p:nvSpPr>
        <p:spPr>
          <a:xfrm>
            <a:off x="381000" y="66062"/>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457200" y="2005054"/>
            <a:ext cx="8458200" cy="4043158"/>
          </a:xfrm>
          <a:prstGeom prst="rect">
            <a:avLst/>
          </a:prstGeom>
          <a:noFill/>
        </p:spPr>
        <p:txBody>
          <a:bodyPr wrap="square" rtlCol="0">
            <a:spAutoFit/>
          </a:bodyPr>
          <a:lstStyle/>
          <a:p>
            <a:pPr marL="457200" marR="0" indent="-401638" algn="just">
              <a:lnSpc>
                <a:spcPct val="115000"/>
              </a:lnSpc>
              <a:spcBef>
                <a:spcPts val="0"/>
              </a:spcBef>
              <a:spcAft>
                <a:spcPts val="1000"/>
              </a:spcAft>
            </a:pPr>
            <a:r>
              <a:rPr lang="en-US" sz="2400" u="sng" dirty="0">
                <a:solidFill>
                  <a:srgbClr val="88A81D"/>
                </a:solidFill>
                <a:ea typeface="Times New Roman"/>
                <a:cs typeface="Times New Roman"/>
              </a:rPr>
              <a:t>Major deviation from the existing IAS 11</a:t>
            </a:r>
            <a:endParaRPr lang="en-US" sz="2400" dirty="0">
              <a:solidFill>
                <a:srgbClr val="88A81D"/>
              </a:solidFill>
              <a:ea typeface="Times New Roman"/>
              <a:cs typeface="Times New Roman"/>
            </a:endParaRPr>
          </a:p>
          <a:p>
            <a:pPr marL="55563" marR="0" algn="just">
              <a:lnSpc>
                <a:spcPct val="115000"/>
              </a:lnSpc>
              <a:spcBef>
                <a:spcPts val="0"/>
              </a:spcBef>
              <a:spcAft>
                <a:spcPts val="1000"/>
              </a:spcAft>
            </a:pPr>
            <a:r>
              <a:rPr lang="en-US" sz="2400" dirty="0">
                <a:ea typeface="Times New Roman"/>
                <a:cs typeface="Times New Roman"/>
              </a:rPr>
              <a:t>The proposed standard provides that revenue from a contract will be recognized when the customer obtains </a:t>
            </a:r>
            <a:r>
              <a:rPr lang="en-US" sz="2400" b="1" dirty="0">
                <a:solidFill>
                  <a:srgbClr val="88A81D"/>
                </a:solidFill>
                <a:ea typeface="Times New Roman"/>
                <a:cs typeface="Times New Roman"/>
              </a:rPr>
              <a:t>control of services</a:t>
            </a:r>
            <a:r>
              <a:rPr lang="en-US" sz="2400" dirty="0">
                <a:solidFill>
                  <a:srgbClr val="943634"/>
                </a:solidFill>
                <a:ea typeface="Times New Roman"/>
                <a:cs typeface="Times New Roman"/>
              </a:rPr>
              <a:t>,</a:t>
            </a:r>
            <a:r>
              <a:rPr lang="en-US" sz="2400" dirty="0">
                <a:ea typeface="Times New Roman"/>
                <a:cs typeface="Times New Roman"/>
              </a:rPr>
              <a:t> whereas the existing standard was in the nature of pure construction contract where the contractor agrees to provide a service to the principal by agreeing to construct a specified structure for the principal for agreed terms of consideration. Now, only if it is established that the asset is </a:t>
            </a:r>
            <a:r>
              <a:rPr lang="en-US" sz="2400" b="1" dirty="0">
                <a:solidFill>
                  <a:srgbClr val="88A81D"/>
                </a:solidFill>
                <a:ea typeface="Times New Roman"/>
                <a:cs typeface="Times New Roman"/>
              </a:rPr>
              <a:t>controlled by the principal</a:t>
            </a:r>
            <a:r>
              <a:rPr lang="en-US" sz="2400" dirty="0">
                <a:ea typeface="Times New Roman"/>
                <a:cs typeface="Times New Roman"/>
              </a:rPr>
              <a:t>, the contractor can follow PCM of revenue recognition.</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267312794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63</a:t>
            </a:fld>
            <a:endParaRPr lang="en-US" sz="2400" b="1" dirty="0">
              <a:solidFill>
                <a:schemeClr val="bg1"/>
              </a:solidFill>
            </a:endParaRPr>
          </a:p>
        </p:txBody>
      </p:sp>
      <p:sp>
        <p:nvSpPr>
          <p:cNvPr id="26" name="TextBox 25"/>
          <p:cNvSpPr txBox="1"/>
          <p:nvPr/>
        </p:nvSpPr>
        <p:spPr>
          <a:xfrm>
            <a:off x="381000" y="2286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286000"/>
            <a:ext cx="8077200" cy="2768963"/>
          </a:xfrm>
          <a:prstGeom prst="rect">
            <a:avLst/>
          </a:prstGeom>
          <a:noFill/>
        </p:spPr>
        <p:txBody>
          <a:bodyPr wrap="square" rtlCol="0">
            <a:spAutoFit/>
          </a:bodyPr>
          <a:lstStyle/>
          <a:p>
            <a:pPr marL="457200" marR="0" indent="-457200" algn="just">
              <a:lnSpc>
                <a:spcPct val="115000"/>
              </a:lnSpc>
              <a:spcBef>
                <a:spcPts val="0"/>
              </a:spcBef>
              <a:spcAft>
                <a:spcPts val="1000"/>
              </a:spcAft>
            </a:pPr>
            <a:r>
              <a:rPr lang="en-US" sz="2400" b="1" i="1" u="sng" dirty="0">
                <a:ea typeface="Times New Roman"/>
                <a:cs typeface="Times New Roman"/>
              </a:rPr>
              <a:t>Impact on Real Estate Developers</a:t>
            </a:r>
            <a:endParaRPr lang="en-US" sz="2400" dirty="0">
              <a:ea typeface="Times New Roman"/>
              <a:cs typeface="Times New Roman"/>
            </a:endParaRPr>
          </a:p>
          <a:p>
            <a:pPr marR="0" algn="just">
              <a:lnSpc>
                <a:spcPct val="115000"/>
              </a:lnSpc>
              <a:spcBef>
                <a:spcPts val="0"/>
              </a:spcBef>
              <a:spcAft>
                <a:spcPts val="1000"/>
              </a:spcAft>
            </a:pPr>
            <a:r>
              <a:rPr lang="en-US" sz="2400" dirty="0">
                <a:ea typeface="Times New Roman"/>
                <a:cs typeface="Times New Roman"/>
              </a:rPr>
              <a:t>The proposed standard provides that PCM should be followed only if the asset developed is controlled by the </a:t>
            </a:r>
            <a:r>
              <a:rPr lang="en-US" sz="2400" b="1" dirty="0">
                <a:solidFill>
                  <a:srgbClr val="88A81D"/>
                </a:solidFill>
                <a:ea typeface="Times New Roman"/>
                <a:cs typeface="Times New Roman"/>
              </a:rPr>
              <a:t>principal</a:t>
            </a:r>
            <a:r>
              <a:rPr lang="en-US" sz="2400" dirty="0">
                <a:ea typeface="Times New Roman"/>
                <a:cs typeface="Times New Roman"/>
              </a:rPr>
              <a:t>, who, in the case of a real estate developer is the </a:t>
            </a:r>
            <a:r>
              <a:rPr lang="en-US" sz="2400" b="1" dirty="0">
                <a:solidFill>
                  <a:srgbClr val="88A81D"/>
                </a:solidFill>
                <a:ea typeface="Times New Roman"/>
                <a:cs typeface="Times New Roman"/>
              </a:rPr>
              <a:t>buyer holding an agreement for purchase</a:t>
            </a:r>
            <a:r>
              <a:rPr lang="en-US" sz="2400" dirty="0">
                <a:ea typeface="Times New Roman"/>
                <a:cs typeface="Times New Roman"/>
              </a:rPr>
              <a:t>. Thus </a:t>
            </a:r>
            <a:r>
              <a:rPr lang="en-US" sz="2400" b="1" dirty="0">
                <a:solidFill>
                  <a:srgbClr val="88A81D"/>
                </a:solidFill>
                <a:ea typeface="Times New Roman"/>
                <a:cs typeface="Times New Roman"/>
              </a:rPr>
              <a:t>IAS 11 as proposed may change the shape the way revenue is recognized currently</a:t>
            </a:r>
            <a:r>
              <a:rPr lang="en-US" sz="2400" dirty="0">
                <a:ea typeface="Times New Roman"/>
                <a:cs typeface="Times New Roman"/>
              </a:rPr>
              <a:t>.</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15216674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64</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70560" y="2091392"/>
            <a:ext cx="8077200" cy="707886"/>
          </a:xfrm>
          <a:prstGeom prst="rect">
            <a:avLst/>
          </a:prstGeom>
          <a:noFill/>
        </p:spPr>
        <p:txBody>
          <a:bodyPr wrap="square" rtlCol="0">
            <a:spAutoFit/>
          </a:bodyPr>
          <a:lstStyle/>
          <a:p>
            <a:pPr>
              <a:spcAft>
                <a:spcPts val="1500"/>
              </a:spcAft>
            </a:pPr>
            <a:r>
              <a:rPr lang="en-US" sz="4000" kern="1400" spc="25" dirty="0">
                <a:solidFill>
                  <a:srgbClr val="17365D"/>
                </a:solidFill>
                <a:ea typeface="Times New Roman"/>
                <a:cs typeface="Times New Roman"/>
              </a:rPr>
              <a:t>INCOME TAX ASPECT</a:t>
            </a:r>
            <a:endParaRPr lang="en-US" sz="4000" kern="1400" spc="25" dirty="0">
              <a:solidFill>
                <a:srgbClr val="17365D"/>
              </a:solidFill>
              <a:effectLst/>
              <a:latin typeface="Cambria"/>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
        <p:nvSpPr>
          <p:cNvPr id="9" name="TextBox 8"/>
          <p:cNvSpPr txBox="1"/>
          <p:nvPr/>
        </p:nvSpPr>
        <p:spPr>
          <a:xfrm>
            <a:off x="822960" y="2895600"/>
            <a:ext cx="8077200" cy="2344231"/>
          </a:xfrm>
          <a:prstGeom prst="rect">
            <a:avLst/>
          </a:prstGeom>
          <a:noFill/>
        </p:spPr>
        <p:txBody>
          <a:bodyPr wrap="square" rtlCol="0">
            <a:spAutoFit/>
          </a:bodyPr>
          <a:lstStyle/>
          <a:p>
            <a:pPr algn="just">
              <a:lnSpc>
                <a:spcPct val="115000"/>
              </a:lnSpc>
              <a:spcAft>
                <a:spcPts val="1000"/>
              </a:spcAft>
            </a:pPr>
            <a:r>
              <a:rPr lang="en-US" sz="2400" dirty="0">
                <a:ea typeface="Times New Roman"/>
                <a:cs typeface="Times New Roman"/>
              </a:rPr>
              <a:t>Tax aspect and the Accounting aspect differ in a real estate industry. The disputes have arisen mainly about the method of revenue recognition:</a:t>
            </a:r>
          </a:p>
          <a:p>
            <a:pPr marL="342900" marR="0" lvl="0" indent="-342900" algn="just">
              <a:lnSpc>
                <a:spcPct val="115000"/>
              </a:lnSpc>
              <a:spcBef>
                <a:spcPts val="0"/>
              </a:spcBef>
              <a:spcAft>
                <a:spcPts val="1000"/>
              </a:spcAft>
              <a:buClr>
                <a:schemeClr val="tx1"/>
              </a:buClr>
              <a:buSzPct val="150000"/>
              <a:buFont typeface="Arial" panose="020B0604020202020204" pitchFamily="34" charset="0"/>
              <a:buChar char="•"/>
            </a:pPr>
            <a:r>
              <a:rPr lang="en-US" sz="2400" b="1" i="1" dirty="0">
                <a:solidFill>
                  <a:srgbClr val="88A81D"/>
                </a:solidFill>
                <a:ea typeface="Times New Roman"/>
                <a:cs typeface="Times New Roman"/>
              </a:rPr>
              <a:t>Contractors prefer CCM</a:t>
            </a:r>
            <a:r>
              <a:rPr lang="en-US" sz="2400" dirty="0">
                <a:solidFill>
                  <a:srgbClr val="88A81D"/>
                </a:solidFill>
                <a:ea typeface="Times New Roman"/>
                <a:cs typeface="Times New Roman"/>
              </a:rPr>
              <a:t> </a:t>
            </a:r>
            <a:r>
              <a:rPr lang="en-US" sz="2400" dirty="0">
                <a:ea typeface="Times New Roman"/>
                <a:cs typeface="Times New Roman"/>
              </a:rPr>
              <a:t>so that recognition of revenue is postponed and thereby the payment of tax is postponed. </a:t>
            </a:r>
          </a:p>
        </p:txBody>
      </p:sp>
    </p:spTree>
    <p:extLst>
      <p:ext uri="{BB962C8B-B14F-4D97-AF65-F5344CB8AC3E}">
        <p14:creationId xmlns:p14="http://schemas.microsoft.com/office/powerpoint/2010/main" val="400170226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65</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97064" y="2115445"/>
            <a:ext cx="8077200" cy="3914918"/>
          </a:xfrm>
          <a:prstGeom prst="rect">
            <a:avLst/>
          </a:prstGeom>
          <a:noFill/>
        </p:spPr>
        <p:txBody>
          <a:bodyPr wrap="square" rtlCol="0">
            <a:spAutoFit/>
          </a:bodyPr>
          <a:lstStyle/>
          <a:p>
            <a:pPr marL="342900" marR="0" lvl="0" indent="-342900" algn="just">
              <a:lnSpc>
                <a:spcPct val="115000"/>
              </a:lnSpc>
              <a:spcBef>
                <a:spcPts val="0"/>
              </a:spcBef>
              <a:spcAft>
                <a:spcPts val="1000"/>
              </a:spcAft>
              <a:buClr>
                <a:schemeClr val="tx1"/>
              </a:buClr>
              <a:buFont typeface="Symbol"/>
              <a:buChar char=""/>
            </a:pPr>
            <a:r>
              <a:rPr lang="en-US" sz="2400" b="1" i="1" dirty="0">
                <a:solidFill>
                  <a:srgbClr val="88A81D"/>
                </a:solidFill>
                <a:ea typeface="Times New Roman"/>
                <a:cs typeface="Times New Roman"/>
              </a:rPr>
              <a:t>Tax authorities prefer PCM</a:t>
            </a:r>
            <a:r>
              <a:rPr lang="en-US" sz="2400" b="1" dirty="0">
                <a:solidFill>
                  <a:srgbClr val="88A81D"/>
                </a:solidFill>
                <a:ea typeface="Times New Roman"/>
                <a:cs typeface="Times New Roman"/>
              </a:rPr>
              <a:t> </a:t>
            </a:r>
            <a:r>
              <a:rPr lang="en-US" sz="2400" dirty="0">
                <a:ea typeface="Times New Roman"/>
                <a:cs typeface="Times New Roman"/>
              </a:rPr>
              <a:t>leading to early recognition of revenue and accordingly early recovery of tax. Revenue seeks support from the decision in the case of </a:t>
            </a:r>
            <a:r>
              <a:rPr lang="en-US" sz="2400" b="1" dirty="0" err="1">
                <a:solidFill>
                  <a:srgbClr val="88A81D"/>
                </a:solidFill>
                <a:ea typeface="Times New Roman"/>
                <a:cs typeface="Times New Roman"/>
              </a:rPr>
              <a:t>Tuticorin</a:t>
            </a:r>
            <a:r>
              <a:rPr lang="en-US" sz="2400" b="1" dirty="0">
                <a:solidFill>
                  <a:srgbClr val="88A81D"/>
                </a:solidFill>
                <a:ea typeface="Times New Roman"/>
                <a:cs typeface="Times New Roman"/>
              </a:rPr>
              <a:t> Alkali Chemicals &amp; </a:t>
            </a:r>
            <a:r>
              <a:rPr lang="en-US" sz="2400" b="1" dirty="0" err="1">
                <a:solidFill>
                  <a:srgbClr val="88A81D"/>
                </a:solidFill>
                <a:ea typeface="Times New Roman"/>
                <a:cs typeface="Times New Roman"/>
              </a:rPr>
              <a:t>Fertilisers</a:t>
            </a:r>
            <a:r>
              <a:rPr lang="en-US" sz="2400" b="1" dirty="0">
                <a:solidFill>
                  <a:srgbClr val="88A81D"/>
                </a:solidFill>
                <a:ea typeface="Times New Roman"/>
                <a:cs typeface="Times New Roman"/>
              </a:rPr>
              <a:t> ltd. V. CIT (1997) 227 ITR 172 </a:t>
            </a:r>
            <a:r>
              <a:rPr lang="en-US" sz="2400" dirty="0">
                <a:ea typeface="Times New Roman"/>
                <a:cs typeface="Times New Roman"/>
              </a:rPr>
              <a:t>wherein the Supreme Court laid down the principle that if an AS is in conflict with the express provision of the Act, then the </a:t>
            </a:r>
            <a:r>
              <a:rPr lang="en-US" sz="2400" b="1" dirty="0">
                <a:solidFill>
                  <a:srgbClr val="88A81D"/>
                </a:solidFill>
                <a:ea typeface="Times New Roman"/>
                <a:cs typeface="Times New Roman"/>
              </a:rPr>
              <a:t>Act would prevail over the AS</a:t>
            </a:r>
            <a:r>
              <a:rPr lang="en-US" sz="2400" dirty="0">
                <a:solidFill>
                  <a:srgbClr val="88A81D"/>
                </a:solidFill>
                <a:ea typeface="Times New Roman"/>
                <a:cs typeface="Times New Roman"/>
              </a:rPr>
              <a:t>. Since AS issued by ICAI are not notified under provisions of Section 145(2), the revenue often takes the stance of disregarding AS-7</a:t>
            </a:r>
            <a:r>
              <a:rPr lang="en-US" sz="2400" dirty="0">
                <a:solidFill>
                  <a:srgbClr val="943634"/>
                </a:solidFill>
                <a:ea typeface="Times New Roman"/>
                <a:cs typeface="Times New Roman"/>
              </a:rPr>
              <a:t>.</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91759274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66</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086754"/>
            <a:ext cx="8077200" cy="3065455"/>
          </a:xfrm>
          <a:prstGeom prst="rect">
            <a:avLst/>
          </a:prstGeom>
          <a:noFill/>
        </p:spPr>
        <p:txBody>
          <a:bodyPr wrap="square" rtlCol="0">
            <a:spAutoFit/>
          </a:bodyPr>
          <a:lstStyle/>
          <a:p>
            <a:pPr marL="342900" indent="-342900" algn="just">
              <a:lnSpc>
                <a:spcPct val="115000"/>
              </a:lnSpc>
              <a:spcAft>
                <a:spcPts val="1000"/>
              </a:spcAft>
              <a:buFont typeface="Courier New" panose="02070309020205020404" pitchFamily="49" charset="0"/>
              <a:buChar char="o"/>
            </a:pPr>
            <a:r>
              <a:rPr lang="en-US" sz="2400" dirty="0">
                <a:ea typeface="Times New Roman"/>
                <a:cs typeface="Times New Roman"/>
              </a:rPr>
              <a:t>However, as there is no express provision in the Act, it is possible to follow one method for accounting and another for taxation as long as this is done consistently and the method followed for tax is in accordance with the requirement of section 145. The above view was also approved in the case of </a:t>
            </a:r>
            <a:r>
              <a:rPr lang="en-US" sz="2400" b="1" i="1" dirty="0" err="1">
                <a:solidFill>
                  <a:srgbClr val="4F81BD"/>
                </a:solidFill>
                <a:ea typeface="Times New Roman"/>
                <a:cs typeface="Times New Roman"/>
              </a:rPr>
              <a:t>Surinder</a:t>
            </a:r>
            <a:r>
              <a:rPr lang="en-US" sz="2400" b="1" i="1" dirty="0">
                <a:solidFill>
                  <a:srgbClr val="4F81BD"/>
                </a:solidFill>
                <a:ea typeface="Times New Roman"/>
                <a:cs typeface="Times New Roman"/>
              </a:rPr>
              <a:t> Pal Singh &amp; Co. v ITO (2010) 35 SOT 296 </a:t>
            </a:r>
            <a:r>
              <a:rPr lang="en-US" sz="2400" dirty="0">
                <a:ea typeface="Times New Roman"/>
                <a:cs typeface="Times New Roman"/>
              </a:rPr>
              <a:t>where it was held that </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06241751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67</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7125" y="2091392"/>
            <a:ext cx="8077200" cy="3465244"/>
          </a:xfrm>
          <a:prstGeom prst="rect">
            <a:avLst/>
          </a:prstGeom>
          <a:noFill/>
        </p:spPr>
        <p:txBody>
          <a:bodyPr wrap="square" rtlCol="0">
            <a:spAutoFit/>
          </a:bodyPr>
          <a:lstStyle/>
          <a:p>
            <a:pPr marR="0" algn="just">
              <a:lnSpc>
                <a:spcPct val="115000"/>
              </a:lnSpc>
              <a:spcBef>
                <a:spcPts val="0"/>
              </a:spcBef>
              <a:spcAft>
                <a:spcPts val="1000"/>
              </a:spcAft>
            </a:pPr>
            <a:r>
              <a:rPr lang="en-US" sz="2400" i="1" dirty="0">
                <a:ea typeface="Times New Roman"/>
                <a:cs typeface="Times New Roman"/>
              </a:rPr>
              <a:t>“Section 145 requires that business income or other source of income shall be, normally, computed in </a:t>
            </a:r>
            <a:r>
              <a:rPr lang="en-US" sz="2400" i="1" u="sng" dirty="0">
                <a:ea typeface="Times New Roman"/>
                <a:cs typeface="Times New Roman"/>
              </a:rPr>
              <a:t>accordance with the method of accounting regularly employed by the </a:t>
            </a:r>
            <a:r>
              <a:rPr lang="en-US" sz="2400" i="1" u="sng" dirty="0" err="1">
                <a:ea typeface="Times New Roman"/>
                <a:cs typeface="Times New Roman"/>
              </a:rPr>
              <a:t>assessee</a:t>
            </a:r>
            <a:r>
              <a:rPr lang="en-US" sz="2400" i="1" u="sng" dirty="0">
                <a:ea typeface="Times New Roman"/>
                <a:cs typeface="Times New Roman"/>
              </a:rPr>
              <a:t>.</a:t>
            </a:r>
            <a:r>
              <a:rPr lang="en-US" sz="2400" i="1" dirty="0">
                <a:ea typeface="Times New Roman"/>
                <a:cs typeface="Times New Roman"/>
              </a:rPr>
              <a:t> If an </a:t>
            </a:r>
            <a:r>
              <a:rPr lang="en-US" sz="2400" i="1" dirty="0" err="1">
                <a:ea typeface="Times New Roman"/>
                <a:cs typeface="Times New Roman"/>
              </a:rPr>
              <a:t>assessee</a:t>
            </a:r>
            <a:r>
              <a:rPr lang="en-US" sz="2400" i="1" dirty="0">
                <a:ea typeface="Times New Roman"/>
                <a:cs typeface="Times New Roman"/>
              </a:rPr>
              <a:t> has maintained accounts, the section leaves it to the </a:t>
            </a:r>
            <a:r>
              <a:rPr lang="en-US" sz="2400" i="1" dirty="0" err="1">
                <a:ea typeface="Times New Roman"/>
                <a:cs typeface="Times New Roman"/>
              </a:rPr>
              <a:t>assessee</a:t>
            </a:r>
            <a:r>
              <a:rPr lang="en-US" sz="2400" i="1" dirty="0">
                <a:ea typeface="Times New Roman"/>
                <a:cs typeface="Times New Roman"/>
              </a:rPr>
              <a:t> to adopt any system of accounting and obliges the Assessing Officer to compute income, profits and gains in accordance with method of accounting regularly employed, if profits of the business are properly deduced there from.”</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23295717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68</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57970" y="1981200"/>
            <a:ext cx="8077200" cy="4339650"/>
          </a:xfrm>
          <a:prstGeom prst="rect">
            <a:avLst/>
          </a:prstGeom>
          <a:noFill/>
        </p:spPr>
        <p:txBody>
          <a:bodyPr wrap="square" rtlCol="0">
            <a:spAutoFit/>
          </a:bodyPr>
          <a:lstStyle/>
          <a:p>
            <a:pPr marR="0" algn="just">
              <a:lnSpc>
                <a:spcPct val="115000"/>
              </a:lnSpc>
              <a:spcBef>
                <a:spcPts val="0"/>
              </a:spcBef>
              <a:spcAft>
                <a:spcPts val="0"/>
              </a:spcAft>
            </a:pPr>
            <a:r>
              <a:rPr lang="en-US" sz="2400" b="1" i="1" dirty="0">
                <a:solidFill>
                  <a:srgbClr val="88A81D"/>
                </a:solidFill>
                <a:ea typeface="Times New Roman"/>
                <a:cs typeface="Times New Roman"/>
              </a:rPr>
              <a:t>Though there are contrary cases earlier where CCM was rejected, it will all the more be important to note that the revenue authorities may now favor PCM only, especially in respect of cases which are covered by AS-7 (revised), which also prescribes only PCM now</a:t>
            </a:r>
            <a:r>
              <a:rPr lang="en-US" sz="2400" b="1" i="1" dirty="0" smtClean="0">
                <a:solidFill>
                  <a:srgbClr val="88A81D"/>
                </a:solidFill>
                <a:ea typeface="Times New Roman"/>
                <a:cs typeface="Times New Roman"/>
              </a:rPr>
              <a:t>.</a:t>
            </a:r>
          </a:p>
          <a:p>
            <a:pPr marR="0" algn="just">
              <a:lnSpc>
                <a:spcPct val="115000"/>
              </a:lnSpc>
              <a:spcBef>
                <a:spcPts val="0"/>
              </a:spcBef>
              <a:spcAft>
                <a:spcPts val="0"/>
              </a:spcAft>
            </a:pPr>
            <a:endParaRPr lang="en-US" sz="2400" dirty="0">
              <a:ea typeface="Times New Roman"/>
              <a:cs typeface="Times New Roman"/>
            </a:endParaRPr>
          </a:p>
          <a:p>
            <a:pPr marL="342900" marR="0" lvl="0" indent="-342900" algn="just">
              <a:lnSpc>
                <a:spcPct val="115000"/>
              </a:lnSpc>
              <a:spcBef>
                <a:spcPts val="0"/>
              </a:spcBef>
              <a:spcAft>
                <a:spcPts val="1000"/>
              </a:spcAft>
              <a:buClr>
                <a:schemeClr val="tx1"/>
              </a:buClr>
              <a:buSzPct val="150000"/>
              <a:buFont typeface="Arial" panose="020B0604020202020204" pitchFamily="34" charset="0"/>
              <a:buChar char="•"/>
            </a:pPr>
            <a:r>
              <a:rPr lang="en-US" sz="2400" b="1" dirty="0">
                <a:solidFill>
                  <a:srgbClr val="88A81D"/>
                </a:solidFill>
                <a:ea typeface="Times New Roman"/>
                <a:cs typeface="Times New Roman"/>
              </a:rPr>
              <a:t>Allowance of losses:</a:t>
            </a:r>
            <a:r>
              <a:rPr lang="en-US" sz="2400" dirty="0">
                <a:solidFill>
                  <a:srgbClr val="88A81D"/>
                </a:solidFill>
                <a:ea typeface="Times New Roman"/>
                <a:cs typeface="Times New Roman"/>
              </a:rPr>
              <a:t> </a:t>
            </a:r>
            <a:r>
              <a:rPr lang="en-US" sz="2400" dirty="0">
                <a:ea typeface="Times New Roman"/>
                <a:cs typeface="Times New Roman"/>
              </a:rPr>
              <a:t>AS 7(Revised) stipulates that provision in respect of entire loss on a contract should be made forthwith once such loss is foreseeable.  The same has been upheld in the following cases:</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54550633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69</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762000" y="1981200"/>
            <a:ext cx="8077200" cy="3914918"/>
          </a:xfrm>
          <a:prstGeom prst="rect">
            <a:avLst/>
          </a:prstGeom>
          <a:noFill/>
        </p:spPr>
        <p:txBody>
          <a:bodyPr wrap="square" rtlCol="0">
            <a:spAutoFit/>
          </a:bodyPr>
          <a:lstStyle/>
          <a:p>
            <a:pPr marL="342900" marR="0" lvl="0" indent="-342900" algn="just">
              <a:lnSpc>
                <a:spcPct val="115000"/>
              </a:lnSpc>
              <a:spcBef>
                <a:spcPts val="0"/>
              </a:spcBef>
              <a:spcAft>
                <a:spcPts val="0"/>
              </a:spcAft>
              <a:buFont typeface="Symbol"/>
              <a:buChar char=""/>
            </a:pPr>
            <a:r>
              <a:rPr lang="en-US" sz="2400" b="1" i="1" dirty="0">
                <a:solidFill>
                  <a:srgbClr val="4F81BD"/>
                </a:solidFill>
                <a:ea typeface="Times New Roman"/>
                <a:cs typeface="Times New Roman"/>
              </a:rPr>
              <a:t>CIT v Woodward Governor India (Pvt.) Ltd. (2009) 312 ITR 254 (SC)</a:t>
            </a:r>
            <a:endParaRPr lang="en-US" sz="2400" dirty="0">
              <a:ea typeface="Times New Roman"/>
              <a:cs typeface="Times New Roman"/>
            </a:endParaRPr>
          </a:p>
          <a:p>
            <a:pPr marL="342900" marR="0" lvl="0" indent="-342900" algn="just">
              <a:lnSpc>
                <a:spcPct val="115000"/>
              </a:lnSpc>
              <a:spcBef>
                <a:spcPts val="0"/>
              </a:spcBef>
              <a:spcAft>
                <a:spcPts val="0"/>
              </a:spcAft>
              <a:buFont typeface="Symbol"/>
              <a:buChar char=""/>
            </a:pPr>
            <a:r>
              <a:rPr lang="en-US" sz="2400" b="1" i="1" dirty="0">
                <a:solidFill>
                  <a:srgbClr val="4F81BD"/>
                </a:solidFill>
                <a:ea typeface="Times New Roman"/>
                <a:cs typeface="Times New Roman"/>
              </a:rPr>
              <a:t>Jacobs Engineering India Pvt. Ltd v ACIT (2011) 14 taxmann.com 186</a:t>
            </a:r>
            <a:endParaRPr lang="en-US" sz="2400" dirty="0">
              <a:ea typeface="Times New Roman"/>
              <a:cs typeface="Times New Roman"/>
            </a:endParaRPr>
          </a:p>
          <a:p>
            <a:pPr marL="342900" marR="0" lvl="0" indent="-342900" algn="just">
              <a:lnSpc>
                <a:spcPct val="115000"/>
              </a:lnSpc>
              <a:spcBef>
                <a:spcPts val="0"/>
              </a:spcBef>
              <a:spcAft>
                <a:spcPts val="0"/>
              </a:spcAft>
              <a:buFont typeface="Symbol"/>
              <a:buChar char=""/>
            </a:pPr>
            <a:r>
              <a:rPr lang="en-US" sz="2400" b="1" i="1" dirty="0" err="1">
                <a:solidFill>
                  <a:srgbClr val="4F81BD"/>
                </a:solidFill>
                <a:ea typeface="Times New Roman"/>
                <a:cs typeface="Times New Roman"/>
              </a:rPr>
              <a:t>Mazagon</a:t>
            </a:r>
            <a:r>
              <a:rPr lang="en-US" sz="2400" b="1" i="1" dirty="0">
                <a:solidFill>
                  <a:srgbClr val="4F81BD"/>
                </a:solidFill>
                <a:ea typeface="Times New Roman"/>
                <a:cs typeface="Times New Roman"/>
              </a:rPr>
              <a:t> Dock Ltd. V JCIT (2009) 29 SOT 356.</a:t>
            </a:r>
            <a:endParaRPr lang="en-US" sz="2400" dirty="0">
              <a:ea typeface="Times New Roman"/>
              <a:cs typeface="Times New Roman"/>
            </a:endParaRPr>
          </a:p>
          <a:p>
            <a:pPr marL="914400" marR="0" algn="just">
              <a:lnSpc>
                <a:spcPct val="115000"/>
              </a:lnSpc>
              <a:spcBef>
                <a:spcPts val="0"/>
              </a:spcBef>
              <a:spcAft>
                <a:spcPts val="0"/>
              </a:spcAft>
            </a:pPr>
            <a:r>
              <a:rPr lang="en-US" sz="2400" i="1" dirty="0">
                <a:ea typeface="Times New Roman"/>
                <a:cs typeface="Times New Roman"/>
              </a:rPr>
              <a:t> </a:t>
            </a:r>
            <a:endParaRPr lang="en-US" sz="2400" dirty="0">
              <a:ea typeface="Times New Roman"/>
              <a:cs typeface="Times New Roman"/>
            </a:endParaRPr>
          </a:p>
          <a:p>
            <a:pPr marL="342900" marR="0" lvl="0" indent="-342900" algn="just">
              <a:lnSpc>
                <a:spcPct val="115000"/>
              </a:lnSpc>
              <a:spcBef>
                <a:spcPts val="0"/>
              </a:spcBef>
              <a:spcAft>
                <a:spcPts val="1000"/>
              </a:spcAft>
              <a:buFont typeface="Wingdings"/>
              <a:buChar char=""/>
            </a:pPr>
            <a:r>
              <a:rPr lang="en-US" sz="2400" b="1" dirty="0">
                <a:solidFill>
                  <a:srgbClr val="88A81D"/>
                </a:solidFill>
                <a:ea typeface="Times New Roman"/>
                <a:cs typeface="Times New Roman"/>
              </a:rPr>
              <a:t>Contingent loss not allowable:</a:t>
            </a:r>
            <a:r>
              <a:rPr lang="en-US" sz="2400" dirty="0">
                <a:solidFill>
                  <a:srgbClr val="88A81D"/>
                </a:solidFill>
                <a:ea typeface="Times New Roman"/>
                <a:cs typeface="Times New Roman"/>
              </a:rPr>
              <a:t> </a:t>
            </a:r>
            <a:r>
              <a:rPr lang="en-US" sz="2400" dirty="0">
                <a:ea typeface="Times New Roman"/>
                <a:cs typeface="Times New Roman"/>
              </a:rPr>
              <a:t>If loss is contingent in nature, it will </a:t>
            </a:r>
            <a:r>
              <a:rPr lang="en-US" sz="2400" b="1" dirty="0">
                <a:solidFill>
                  <a:srgbClr val="88A81D"/>
                </a:solidFill>
                <a:ea typeface="Times New Roman"/>
                <a:cs typeface="Times New Roman"/>
              </a:rPr>
              <a:t>not be allowable. </a:t>
            </a:r>
            <a:r>
              <a:rPr lang="en-US" sz="2400" b="1" i="1" dirty="0">
                <a:solidFill>
                  <a:srgbClr val="4F81BD"/>
                </a:solidFill>
                <a:ea typeface="Times New Roman"/>
                <a:cs typeface="Times New Roman"/>
              </a:rPr>
              <a:t>[Southern Technologies Ltd. V JCIT (2010) 320 ITR 577.</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4225278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7</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558743"/>
          </a:xfrm>
          <a:prstGeom prst="rect">
            <a:avLst/>
          </a:prstGeom>
          <a:noFill/>
        </p:spPr>
        <p:txBody>
          <a:bodyPr wrap="square" rtlCol="0">
            <a:spAutoFit/>
          </a:bodyPr>
          <a:lstStyle/>
          <a:p>
            <a:pPr algn="just">
              <a:lnSpc>
                <a:spcPct val="115000"/>
              </a:lnSpc>
              <a:spcAft>
                <a:spcPts val="1000"/>
              </a:spcAft>
            </a:pPr>
            <a:r>
              <a:rPr lang="en-US" sz="2800" dirty="0" smtClean="0">
                <a:ea typeface="Times New Roman"/>
                <a:cs typeface="Times New Roman"/>
              </a:rPr>
              <a:t> </a:t>
            </a:r>
            <a:endParaRPr lang="en-US" sz="20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graphicFrame>
        <p:nvGraphicFramePr>
          <p:cNvPr id="3" name="Table 2"/>
          <p:cNvGraphicFramePr>
            <a:graphicFrameLocks noGrp="1"/>
          </p:cNvGraphicFramePr>
          <p:nvPr>
            <p:extLst>
              <p:ext uri="{D42A27DB-BD31-4B8C-83A1-F6EECF244321}">
                <p14:modId xmlns:p14="http://schemas.microsoft.com/office/powerpoint/2010/main" val="2494540094"/>
              </p:ext>
            </p:extLst>
          </p:nvPr>
        </p:nvGraphicFramePr>
        <p:xfrm>
          <a:off x="1769745" y="2072176"/>
          <a:ext cx="5909310" cy="736092"/>
        </p:xfrm>
        <a:graphic>
          <a:graphicData uri="http://schemas.openxmlformats.org/drawingml/2006/table">
            <a:tbl>
              <a:tblPr firstRow="1" firstCol="1" bandRow="1"/>
              <a:tblGrid>
                <a:gridCol w="582930"/>
                <a:gridCol w="971550"/>
                <a:gridCol w="2228850"/>
                <a:gridCol w="2125980"/>
              </a:tblGrid>
              <a:tr h="0">
                <a:tc>
                  <a:txBody>
                    <a:bodyPr/>
                    <a:lstStyle/>
                    <a:p>
                      <a:pPr marL="0" marR="0" algn="ctr">
                        <a:lnSpc>
                          <a:spcPct val="115000"/>
                        </a:lnSpc>
                        <a:spcBef>
                          <a:spcPts val="0"/>
                        </a:spcBef>
                        <a:spcAft>
                          <a:spcPts val="0"/>
                        </a:spcAft>
                      </a:pPr>
                      <a:r>
                        <a:rPr lang="en-US" sz="1400" b="1" dirty="0" err="1">
                          <a:solidFill>
                            <a:srgbClr val="FFFFFF"/>
                          </a:solidFill>
                          <a:effectLst/>
                          <a:latin typeface="Calibri"/>
                          <a:ea typeface="Times New Roman"/>
                          <a:cs typeface="Times New Roman"/>
                        </a:rPr>
                        <a:t>S.No</a:t>
                      </a:r>
                      <a:r>
                        <a:rPr lang="en-US" sz="1400" b="1" dirty="0">
                          <a:solidFill>
                            <a:srgbClr val="FFFFFF"/>
                          </a:solidFill>
                          <a:effectLst/>
                          <a:latin typeface="Calibri"/>
                          <a:ea typeface="Times New Roman"/>
                          <a:cs typeface="Times New Roman"/>
                        </a:rPr>
                        <a:t>.</a:t>
                      </a:r>
                      <a:endParaRPr lang="en-US" sz="1100" dirty="0">
                        <a:effectLst/>
                        <a:latin typeface="Calibri"/>
                        <a:ea typeface="Times New Roman"/>
                        <a:cs typeface="Times New Roman"/>
                      </a:endParaRPr>
                    </a:p>
                  </a:txBody>
                  <a:tcPr marL="68580" marR="68580" marT="0" marB="0">
                    <a:lnL w="12700" cap="flat" cmpd="sng" algn="ctr">
                      <a:solidFill>
                        <a:srgbClr val="CF7B79"/>
                      </a:solidFill>
                      <a:prstDash val="solid"/>
                      <a:round/>
                      <a:headEnd type="none" w="med" len="med"/>
                      <a:tailEnd type="none" w="med" len="med"/>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c>
                  <a:txBody>
                    <a:bodyPr/>
                    <a:lstStyle/>
                    <a:p>
                      <a:pPr marL="0" marR="0" algn="ctr">
                        <a:lnSpc>
                          <a:spcPct val="115000"/>
                        </a:lnSpc>
                        <a:spcBef>
                          <a:spcPts val="0"/>
                        </a:spcBef>
                        <a:spcAft>
                          <a:spcPts val="0"/>
                        </a:spcAft>
                      </a:pPr>
                      <a:r>
                        <a:rPr lang="en-US" sz="1400" b="1" dirty="0">
                          <a:solidFill>
                            <a:srgbClr val="FFFFFF"/>
                          </a:solidFill>
                          <a:effectLst/>
                          <a:latin typeface="Calibri"/>
                          <a:ea typeface="Times New Roman"/>
                          <a:cs typeface="Times New Roman"/>
                        </a:rPr>
                        <a:t>Point of Distinction</a:t>
                      </a:r>
                      <a:endParaRPr lang="en-US" sz="1100" dirty="0">
                        <a:effectLst/>
                        <a:latin typeface="Calibri"/>
                        <a:ea typeface="Times New Roman"/>
                        <a:cs typeface="Times New Roman"/>
                      </a:endParaRPr>
                    </a:p>
                  </a:txBody>
                  <a:tcPr marL="68580" marR="68580" marT="0" marB="0">
                    <a:lnL>
                      <a:noFill/>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c>
                  <a:txBody>
                    <a:bodyPr/>
                    <a:lstStyle/>
                    <a:p>
                      <a:pPr marL="0" marR="0" algn="ctr">
                        <a:lnSpc>
                          <a:spcPct val="115000"/>
                        </a:lnSpc>
                        <a:spcBef>
                          <a:spcPts val="0"/>
                        </a:spcBef>
                        <a:spcAft>
                          <a:spcPts val="0"/>
                        </a:spcAft>
                      </a:pPr>
                      <a:r>
                        <a:rPr lang="en-US" sz="1400" b="1" dirty="0">
                          <a:solidFill>
                            <a:srgbClr val="FFFFFF"/>
                          </a:solidFill>
                          <a:effectLst/>
                          <a:latin typeface="Calibri"/>
                          <a:ea typeface="Times New Roman"/>
                          <a:cs typeface="Times New Roman"/>
                        </a:rPr>
                        <a:t>Builder Model</a:t>
                      </a:r>
                      <a:endParaRPr lang="en-US" sz="1100" dirty="0">
                        <a:effectLst/>
                        <a:latin typeface="Calibri"/>
                        <a:ea typeface="Times New Roman"/>
                        <a:cs typeface="Times New Roman"/>
                      </a:endParaRPr>
                    </a:p>
                  </a:txBody>
                  <a:tcPr marL="68580" marR="68580" marT="0" marB="0">
                    <a:lnL>
                      <a:noFill/>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c>
                  <a:txBody>
                    <a:bodyPr/>
                    <a:lstStyle/>
                    <a:p>
                      <a:pPr marL="0" marR="0" algn="ctr">
                        <a:lnSpc>
                          <a:spcPct val="115000"/>
                        </a:lnSpc>
                        <a:spcBef>
                          <a:spcPts val="0"/>
                        </a:spcBef>
                        <a:spcAft>
                          <a:spcPts val="0"/>
                        </a:spcAft>
                      </a:pPr>
                      <a:r>
                        <a:rPr lang="en-US" sz="1400" b="1" dirty="0">
                          <a:solidFill>
                            <a:srgbClr val="FFFFFF"/>
                          </a:solidFill>
                          <a:effectLst/>
                          <a:latin typeface="Calibri"/>
                          <a:ea typeface="Times New Roman"/>
                          <a:cs typeface="Times New Roman"/>
                        </a:rPr>
                        <a:t>Developer Model</a:t>
                      </a:r>
                      <a:endParaRPr lang="en-US" sz="1100" dirty="0">
                        <a:effectLst/>
                        <a:latin typeface="Calibri"/>
                        <a:ea typeface="Times New Roman"/>
                        <a:cs typeface="Times New Roman"/>
                      </a:endParaRPr>
                    </a:p>
                  </a:txBody>
                  <a:tcPr marL="68580" marR="68580" marT="0" marB="0">
                    <a:lnL>
                      <a:noFill/>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r>
              <a:tr h="0">
                <a:tc>
                  <a:txBody>
                    <a:bodyPr/>
                    <a:lstStyle/>
                    <a:p>
                      <a:pPr marL="0" marR="0" algn="just">
                        <a:lnSpc>
                          <a:spcPct val="115000"/>
                        </a:lnSpc>
                        <a:spcBef>
                          <a:spcPts val="0"/>
                        </a:spcBef>
                        <a:spcAft>
                          <a:spcPts val="0"/>
                        </a:spcAft>
                      </a:pPr>
                      <a:r>
                        <a:rPr lang="en-US" sz="1400" b="1" dirty="0">
                          <a:effectLst/>
                          <a:latin typeface="Calibri"/>
                          <a:ea typeface="Times New Roman"/>
                          <a:cs typeface="Times New Roman"/>
                        </a:rPr>
                        <a:t> </a:t>
                      </a:r>
                      <a:endParaRPr lang="en-US" sz="1100" dirty="0">
                        <a:effectLst/>
                        <a:latin typeface="Calibri"/>
                        <a:ea typeface="Times New Roman"/>
                        <a:cs typeface="Times New Roman"/>
                      </a:endParaRPr>
                    </a:p>
                  </a:txBody>
                  <a:tcPr marL="68580" marR="68580" marT="0" marB="0">
                    <a:lnL w="12700" cap="flat" cmpd="sng" algn="ctr">
                      <a:solidFill>
                        <a:srgbClr val="CF7B79"/>
                      </a:solidFill>
                      <a:prstDash val="solid"/>
                      <a:round/>
                      <a:headEnd type="none" w="med" len="med"/>
                      <a:tailEnd type="none" w="med" len="med"/>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EFD3D2"/>
                    </a:solidFill>
                  </a:tcPr>
                </a:tc>
                <a:tc>
                  <a:txBody>
                    <a:bodyPr/>
                    <a:lstStyle/>
                    <a:p>
                      <a:pPr marL="0" marR="0" algn="just">
                        <a:lnSpc>
                          <a:spcPct val="115000"/>
                        </a:lnSpc>
                        <a:spcBef>
                          <a:spcPts val="0"/>
                        </a:spcBef>
                        <a:spcAft>
                          <a:spcPts val="0"/>
                        </a:spcAft>
                      </a:pPr>
                      <a:r>
                        <a:rPr lang="en-US" sz="1400" dirty="0">
                          <a:effectLst/>
                          <a:latin typeface="Calibri"/>
                          <a:ea typeface="Times New Roman"/>
                          <a:cs typeface="Times New Roman"/>
                        </a:rPr>
                        <a:t> </a:t>
                      </a:r>
                      <a:endParaRPr lang="en-US" sz="1100" dirty="0">
                        <a:effectLst/>
                        <a:latin typeface="Calibri"/>
                        <a:ea typeface="Times New Roman"/>
                        <a:cs typeface="Times New Roman"/>
                      </a:endParaRPr>
                    </a:p>
                  </a:txBody>
                  <a:tcPr marL="68580" marR="68580" marT="0" marB="0">
                    <a:lnL>
                      <a:noFill/>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EFD3D2"/>
                    </a:solidFill>
                  </a:tcPr>
                </a:tc>
                <a:tc>
                  <a:txBody>
                    <a:bodyPr/>
                    <a:lstStyle/>
                    <a:p>
                      <a:pPr marL="0" marR="0" algn="just">
                        <a:lnSpc>
                          <a:spcPct val="115000"/>
                        </a:lnSpc>
                        <a:spcBef>
                          <a:spcPts val="0"/>
                        </a:spcBef>
                        <a:spcAft>
                          <a:spcPts val="0"/>
                        </a:spcAft>
                      </a:pPr>
                      <a:r>
                        <a:rPr lang="en-US" sz="1400" dirty="0">
                          <a:effectLst/>
                          <a:latin typeface="Calibri"/>
                          <a:ea typeface="Times New Roman"/>
                          <a:cs typeface="Times New Roman"/>
                        </a:rPr>
                        <a:t> </a:t>
                      </a:r>
                      <a:endParaRPr lang="en-US" sz="1100" dirty="0">
                        <a:effectLst/>
                        <a:latin typeface="Calibri"/>
                        <a:ea typeface="Times New Roman"/>
                        <a:cs typeface="Times New Roman"/>
                      </a:endParaRPr>
                    </a:p>
                  </a:txBody>
                  <a:tcPr marL="68580" marR="68580" marT="0" marB="0">
                    <a:lnL>
                      <a:noFill/>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EFD3D2"/>
                    </a:solidFill>
                  </a:tcPr>
                </a:tc>
                <a:tc>
                  <a:txBody>
                    <a:bodyPr/>
                    <a:lstStyle/>
                    <a:p>
                      <a:pPr marL="0" marR="0" algn="just">
                        <a:lnSpc>
                          <a:spcPct val="115000"/>
                        </a:lnSpc>
                        <a:spcBef>
                          <a:spcPts val="0"/>
                        </a:spcBef>
                        <a:spcAft>
                          <a:spcPts val="0"/>
                        </a:spcAft>
                      </a:pPr>
                      <a:r>
                        <a:rPr lang="en-US" sz="1400" dirty="0">
                          <a:effectLst/>
                          <a:latin typeface="Calibri"/>
                          <a:ea typeface="Times New Roman"/>
                          <a:cs typeface="Times New Roman"/>
                        </a:rPr>
                        <a:t> </a:t>
                      </a:r>
                      <a:endParaRPr lang="en-US" sz="1100" dirty="0">
                        <a:effectLst/>
                        <a:latin typeface="Calibri"/>
                        <a:ea typeface="Times New Roman"/>
                        <a:cs typeface="Times New Roman"/>
                      </a:endParaRPr>
                    </a:p>
                  </a:txBody>
                  <a:tcPr marL="68580" marR="68580" marT="0" marB="0">
                    <a:lnL>
                      <a:noFill/>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EFD3D2"/>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459716437"/>
              </p:ext>
            </p:extLst>
          </p:nvPr>
        </p:nvGraphicFramePr>
        <p:xfrm>
          <a:off x="1769745" y="2590800"/>
          <a:ext cx="5909310" cy="2699004"/>
        </p:xfrm>
        <a:graphic>
          <a:graphicData uri="http://schemas.openxmlformats.org/drawingml/2006/table">
            <a:tbl>
              <a:tblPr firstRow="1" firstCol="1" bandRow="1"/>
              <a:tblGrid>
                <a:gridCol w="582930"/>
                <a:gridCol w="971550"/>
                <a:gridCol w="2228850"/>
                <a:gridCol w="2125980"/>
              </a:tblGrid>
              <a:tr h="2621883">
                <a:tc>
                  <a:txBody>
                    <a:bodyPr/>
                    <a:lstStyle/>
                    <a:p>
                      <a:pPr marL="0" marR="0" algn="ctr">
                        <a:lnSpc>
                          <a:spcPct val="115000"/>
                        </a:lnSpc>
                        <a:spcBef>
                          <a:spcPts val="0"/>
                        </a:spcBef>
                        <a:spcAft>
                          <a:spcPts val="0"/>
                        </a:spcAft>
                      </a:pPr>
                      <a:r>
                        <a:rPr lang="en-US" sz="1400" b="1" dirty="0">
                          <a:solidFill>
                            <a:srgbClr val="FFFFFF"/>
                          </a:solidFill>
                          <a:effectLst/>
                          <a:latin typeface="Calibri"/>
                          <a:ea typeface="Times New Roman"/>
                          <a:cs typeface="Times New Roman"/>
                        </a:rPr>
                        <a:t>2</a:t>
                      </a:r>
                      <a:endParaRPr lang="en-US" sz="1100" dirty="0">
                        <a:effectLst/>
                        <a:latin typeface="Calibri"/>
                        <a:ea typeface="Times New Roman"/>
                        <a:cs typeface="Times New Roman"/>
                      </a:endParaRPr>
                    </a:p>
                  </a:txBody>
                  <a:tcPr marL="68580" marR="68580" marT="0" marB="0">
                    <a:lnL w="12700" cap="flat" cmpd="sng" algn="ctr">
                      <a:solidFill>
                        <a:srgbClr val="CF7B79"/>
                      </a:solidFill>
                      <a:prstDash val="solid"/>
                      <a:round/>
                      <a:headEnd type="none" w="med" len="med"/>
                      <a:tailEnd type="none" w="med" len="med"/>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c>
                  <a:txBody>
                    <a:bodyPr/>
                    <a:lstStyle/>
                    <a:p>
                      <a:pPr marL="0" marR="0" algn="just">
                        <a:lnSpc>
                          <a:spcPct val="115000"/>
                        </a:lnSpc>
                        <a:spcBef>
                          <a:spcPts val="0"/>
                        </a:spcBef>
                        <a:spcAft>
                          <a:spcPts val="0"/>
                        </a:spcAft>
                      </a:pPr>
                      <a:r>
                        <a:rPr lang="en-US" sz="1400" b="1" dirty="0">
                          <a:solidFill>
                            <a:srgbClr val="FFFFFF"/>
                          </a:solidFill>
                          <a:effectLst/>
                          <a:latin typeface="Calibri"/>
                          <a:ea typeface="Times New Roman"/>
                          <a:cs typeface="Times New Roman"/>
                        </a:rPr>
                        <a:t>Quantum of Stamp Duty</a:t>
                      </a:r>
                      <a:endParaRPr lang="en-US" sz="1100" dirty="0">
                        <a:effectLst/>
                        <a:latin typeface="Calibri"/>
                        <a:ea typeface="Times New Roman"/>
                        <a:cs typeface="Times New Roman"/>
                      </a:endParaRPr>
                    </a:p>
                  </a:txBody>
                  <a:tcPr marL="68580" marR="68580" marT="0" marB="0">
                    <a:lnL>
                      <a:noFill/>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c>
                  <a:txBody>
                    <a:bodyPr/>
                    <a:lstStyle/>
                    <a:p>
                      <a:pPr marL="0" marR="0" algn="just">
                        <a:lnSpc>
                          <a:spcPct val="115000"/>
                        </a:lnSpc>
                        <a:spcBef>
                          <a:spcPts val="0"/>
                        </a:spcBef>
                        <a:spcAft>
                          <a:spcPts val="0"/>
                        </a:spcAft>
                      </a:pPr>
                      <a:r>
                        <a:rPr lang="en-US" sz="1400" b="1" dirty="0">
                          <a:solidFill>
                            <a:srgbClr val="FFFFFF"/>
                          </a:solidFill>
                          <a:effectLst/>
                          <a:latin typeface="Calibri"/>
                          <a:ea typeface="Times New Roman"/>
                          <a:cs typeface="Times New Roman"/>
                        </a:rPr>
                        <a:t>Stamp duty is payable only after completion of construction in respect of constructed flat/shop which includes the value of land also. It is well known fact that value of constructed flat is more than value of mere land. Resultantly, more amount of stamp duty is payable.</a:t>
                      </a:r>
                      <a:endParaRPr lang="en-US" sz="1100" dirty="0">
                        <a:effectLst/>
                        <a:latin typeface="Calibri"/>
                        <a:ea typeface="Times New Roman"/>
                        <a:cs typeface="Times New Roman"/>
                      </a:endParaRPr>
                    </a:p>
                  </a:txBody>
                  <a:tcPr marL="68580" marR="68580" marT="0" marB="0">
                    <a:lnL>
                      <a:noFill/>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c>
                  <a:txBody>
                    <a:bodyPr/>
                    <a:lstStyle/>
                    <a:p>
                      <a:pPr marL="0" marR="0" algn="just">
                        <a:lnSpc>
                          <a:spcPct val="115000"/>
                        </a:lnSpc>
                        <a:spcBef>
                          <a:spcPts val="0"/>
                        </a:spcBef>
                        <a:spcAft>
                          <a:spcPts val="0"/>
                        </a:spcAft>
                      </a:pPr>
                      <a:r>
                        <a:rPr lang="en-US" sz="1400" b="1" dirty="0">
                          <a:solidFill>
                            <a:srgbClr val="FFFFFF"/>
                          </a:solidFill>
                          <a:effectLst/>
                          <a:latin typeface="Calibri"/>
                          <a:ea typeface="Times New Roman"/>
                          <a:cs typeface="Times New Roman"/>
                        </a:rPr>
                        <a:t>Stamp duty is payable only when land is transferred to society/owner. The developer does construction on behalf of intended purchaser. Consequently, comparatively less amount of stamp duty is payable.</a:t>
                      </a:r>
                      <a:endParaRPr lang="en-US" sz="1100" dirty="0">
                        <a:effectLst/>
                        <a:latin typeface="Calibri"/>
                        <a:ea typeface="Times New Roman"/>
                        <a:cs typeface="Times New Roman"/>
                      </a:endParaRPr>
                    </a:p>
                  </a:txBody>
                  <a:tcPr marL="68580" marR="68580" marT="0" marB="0">
                    <a:lnL>
                      <a:noFill/>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r>
            </a:tbl>
          </a:graphicData>
        </a:graphic>
      </p:graphicFrame>
    </p:spTree>
    <p:extLst>
      <p:ext uri="{BB962C8B-B14F-4D97-AF65-F5344CB8AC3E}">
        <p14:creationId xmlns:p14="http://schemas.microsoft.com/office/powerpoint/2010/main" val="85294845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70</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1981200"/>
            <a:ext cx="8077200" cy="1323439"/>
          </a:xfrm>
          <a:prstGeom prst="rect">
            <a:avLst/>
          </a:prstGeom>
          <a:noFill/>
        </p:spPr>
        <p:txBody>
          <a:bodyPr wrap="square" rtlCol="0">
            <a:spAutoFit/>
          </a:bodyPr>
          <a:lstStyle/>
          <a:p>
            <a:pPr algn="ctr">
              <a:spcAft>
                <a:spcPts val="1500"/>
              </a:spcAft>
            </a:pPr>
            <a:r>
              <a:rPr lang="en-US" sz="4000" kern="1400" spc="25" dirty="0">
                <a:solidFill>
                  <a:srgbClr val="17365D"/>
                </a:solidFill>
                <a:ea typeface="Times New Roman"/>
                <a:cs typeface="Times New Roman"/>
              </a:rPr>
              <a:t>TAX ACCOUNTING STANDARD III FOR CONSTRUCTION CONTRACTS</a:t>
            </a:r>
            <a:endParaRPr lang="en-US" sz="4000" kern="1400" spc="25" dirty="0">
              <a:solidFill>
                <a:srgbClr val="17365D"/>
              </a:solidFill>
              <a:effectLst/>
              <a:latin typeface="Cambria"/>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
        <p:nvSpPr>
          <p:cNvPr id="3" name="Rectangle 2"/>
          <p:cNvSpPr/>
          <p:nvPr/>
        </p:nvSpPr>
        <p:spPr>
          <a:xfrm>
            <a:off x="647700" y="3429907"/>
            <a:ext cx="8153400" cy="2768963"/>
          </a:xfrm>
          <a:prstGeom prst="rect">
            <a:avLst/>
          </a:prstGeom>
        </p:spPr>
        <p:txBody>
          <a:bodyPr wrap="square">
            <a:spAutoFit/>
          </a:bodyPr>
          <a:lstStyle/>
          <a:p>
            <a:pPr algn="just">
              <a:lnSpc>
                <a:spcPct val="115000"/>
              </a:lnSpc>
              <a:spcAft>
                <a:spcPts val="1000"/>
              </a:spcAft>
            </a:pPr>
            <a:r>
              <a:rPr lang="en-US" sz="2400" dirty="0">
                <a:ea typeface="Times New Roman"/>
                <a:cs typeface="Times New Roman"/>
              </a:rPr>
              <a:t>CBDT has issued a discussion paper on TAS III in respect of accounting for construction contracts. </a:t>
            </a:r>
            <a:r>
              <a:rPr lang="en-US" sz="2400" dirty="0">
                <a:solidFill>
                  <a:srgbClr val="88A81D"/>
                </a:solidFill>
                <a:ea typeface="Times New Roman"/>
                <a:cs typeface="Times New Roman"/>
              </a:rPr>
              <a:t>Hence, is not intended to apply to real estate developer other than contractors.</a:t>
            </a:r>
          </a:p>
          <a:p>
            <a:pPr algn="just">
              <a:lnSpc>
                <a:spcPct val="115000"/>
              </a:lnSpc>
              <a:spcAft>
                <a:spcPts val="1000"/>
              </a:spcAft>
            </a:pPr>
            <a:r>
              <a:rPr lang="en-US" sz="2400" dirty="0">
                <a:ea typeface="Times New Roman"/>
                <a:cs typeface="Times New Roman"/>
              </a:rPr>
              <a:t>The tax accounting standards (TAS), recommended by a panel of Central Board of Direct Taxes, are different from accounting standards formulated by ICAI in a number of ways.</a:t>
            </a:r>
          </a:p>
        </p:txBody>
      </p:sp>
    </p:spTree>
    <p:extLst>
      <p:ext uri="{BB962C8B-B14F-4D97-AF65-F5344CB8AC3E}">
        <p14:creationId xmlns:p14="http://schemas.microsoft.com/office/powerpoint/2010/main" val="119850635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71</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09600" y="2118559"/>
            <a:ext cx="8077200" cy="1919500"/>
          </a:xfrm>
          <a:prstGeom prst="rect">
            <a:avLst/>
          </a:prstGeom>
          <a:noFill/>
        </p:spPr>
        <p:txBody>
          <a:bodyPr wrap="square" rtlCol="0">
            <a:spAutoFit/>
          </a:bodyPr>
          <a:lstStyle/>
          <a:p>
            <a:pPr algn="just">
              <a:lnSpc>
                <a:spcPct val="115000"/>
              </a:lnSpc>
              <a:spcAft>
                <a:spcPts val="1000"/>
              </a:spcAft>
            </a:pPr>
            <a:r>
              <a:rPr lang="en-US" sz="2400" b="1" dirty="0">
                <a:ea typeface="Times New Roman"/>
                <a:cs typeface="Times New Roman"/>
              </a:rPr>
              <a:t>The intention is framing the standards under the Income Tax Act is to compute the income precisely and objectively. </a:t>
            </a:r>
            <a:endParaRPr lang="en-US" sz="2400" dirty="0">
              <a:ea typeface="Times New Roman"/>
              <a:cs typeface="Times New Roman"/>
            </a:endParaRPr>
          </a:p>
          <a:p>
            <a:pPr algn="just">
              <a:lnSpc>
                <a:spcPct val="115000"/>
              </a:lnSpc>
              <a:spcAft>
                <a:spcPts val="1000"/>
              </a:spcAft>
            </a:pPr>
            <a:r>
              <a:rPr lang="en-US" sz="2400" dirty="0">
                <a:ea typeface="Times New Roman"/>
                <a:cs typeface="Times New Roman"/>
              </a:rPr>
              <a:t>The following chart highlights the divergence of TAS III from the AS 7(Revised)</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33483307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72</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558743"/>
          </a:xfrm>
          <a:prstGeom prst="rect">
            <a:avLst/>
          </a:prstGeom>
          <a:noFill/>
        </p:spPr>
        <p:txBody>
          <a:bodyPr wrap="square" rtlCol="0">
            <a:spAutoFit/>
          </a:bodyPr>
          <a:lstStyle/>
          <a:p>
            <a:pPr algn="just">
              <a:lnSpc>
                <a:spcPct val="115000"/>
              </a:lnSpc>
              <a:spcAft>
                <a:spcPts val="1000"/>
              </a:spcAft>
            </a:pPr>
            <a:r>
              <a:rPr lang="en-US" sz="2800" dirty="0" smtClean="0">
                <a:ea typeface="Times New Roman"/>
                <a:cs typeface="Times New Roman"/>
              </a:rPr>
              <a:t> </a:t>
            </a:r>
            <a:endParaRPr lang="en-US" sz="20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graphicFrame>
        <p:nvGraphicFramePr>
          <p:cNvPr id="2" name="Table 1"/>
          <p:cNvGraphicFramePr>
            <a:graphicFrameLocks noGrp="1"/>
          </p:cNvGraphicFramePr>
          <p:nvPr>
            <p:extLst>
              <p:ext uri="{D42A27DB-BD31-4B8C-83A1-F6EECF244321}">
                <p14:modId xmlns:p14="http://schemas.microsoft.com/office/powerpoint/2010/main" val="1747324262"/>
              </p:ext>
            </p:extLst>
          </p:nvPr>
        </p:nvGraphicFramePr>
        <p:xfrm>
          <a:off x="914400" y="2057400"/>
          <a:ext cx="7678419" cy="3925824"/>
        </p:xfrm>
        <a:graphic>
          <a:graphicData uri="http://schemas.openxmlformats.org/drawingml/2006/table">
            <a:tbl>
              <a:tblPr firstRow="1" firstCol="1" bandRow="1"/>
              <a:tblGrid>
                <a:gridCol w="593958"/>
                <a:gridCol w="2096462"/>
                <a:gridCol w="2216193"/>
                <a:gridCol w="2771806"/>
              </a:tblGrid>
              <a:tr h="0">
                <a:tc>
                  <a:txBody>
                    <a:bodyPr/>
                    <a:lstStyle/>
                    <a:p>
                      <a:pPr marL="0" marR="0" algn="ctr">
                        <a:lnSpc>
                          <a:spcPct val="115000"/>
                        </a:lnSpc>
                        <a:spcBef>
                          <a:spcPts val="0"/>
                        </a:spcBef>
                        <a:spcAft>
                          <a:spcPts val="0"/>
                        </a:spcAft>
                      </a:pPr>
                      <a:r>
                        <a:rPr lang="en-US" sz="1400" b="1" dirty="0" err="1">
                          <a:solidFill>
                            <a:srgbClr val="FFFFFF"/>
                          </a:solidFill>
                          <a:effectLst/>
                          <a:latin typeface="Calibri"/>
                          <a:ea typeface="Times New Roman"/>
                          <a:cs typeface="Times New Roman"/>
                        </a:rPr>
                        <a:t>S.No</a:t>
                      </a:r>
                      <a:endParaRPr lang="en-US" sz="1100" dirty="0">
                        <a:effectLst/>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88A81D"/>
                    </a:solidFill>
                  </a:tcPr>
                </a:tc>
                <a:tc>
                  <a:txBody>
                    <a:bodyPr/>
                    <a:lstStyle/>
                    <a:p>
                      <a:pPr marL="0" marR="0" algn="ctr">
                        <a:lnSpc>
                          <a:spcPct val="115000"/>
                        </a:lnSpc>
                        <a:spcBef>
                          <a:spcPts val="0"/>
                        </a:spcBef>
                        <a:spcAft>
                          <a:spcPts val="0"/>
                        </a:spcAft>
                      </a:pPr>
                      <a:r>
                        <a:rPr lang="en-US" sz="1400" b="1" dirty="0">
                          <a:solidFill>
                            <a:srgbClr val="FFFFFF"/>
                          </a:solidFill>
                          <a:effectLst/>
                          <a:latin typeface="Calibri"/>
                          <a:ea typeface="Times New Roman"/>
                          <a:cs typeface="Times New Roman"/>
                        </a:rPr>
                        <a:t>Point of difference</a:t>
                      </a:r>
                      <a:endParaRPr lang="en-US" sz="1100" dirty="0">
                        <a:effectLst/>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88A81D"/>
                    </a:solidFill>
                  </a:tcPr>
                </a:tc>
                <a:tc>
                  <a:txBody>
                    <a:bodyPr/>
                    <a:lstStyle/>
                    <a:p>
                      <a:pPr marL="0" marR="0" algn="ctr">
                        <a:lnSpc>
                          <a:spcPct val="115000"/>
                        </a:lnSpc>
                        <a:spcBef>
                          <a:spcPts val="0"/>
                        </a:spcBef>
                        <a:spcAft>
                          <a:spcPts val="0"/>
                        </a:spcAft>
                      </a:pPr>
                      <a:r>
                        <a:rPr lang="en-US" sz="1400" b="1" dirty="0">
                          <a:solidFill>
                            <a:srgbClr val="FFFFFF"/>
                          </a:solidFill>
                          <a:effectLst/>
                          <a:latin typeface="Calibri"/>
                          <a:ea typeface="Times New Roman"/>
                          <a:cs typeface="Times New Roman"/>
                        </a:rPr>
                        <a:t>AS 7(Revised)</a:t>
                      </a:r>
                      <a:endParaRPr lang="en-US" sz="1100" dirty="0">
                        <a:effectLst/>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88A81D"/>
                    </a:solidFill>
                  </a:tcPr>
                </a:tc>
                <a:tc>
                  <a:txBody>
                    <a:bodyPr/>
                    <a:lstStyle/>
                    <a:p>
                      <a:pPr marL="0" marR="0" algn="ctr">
                        <a:lnSpc>
                          <a:spcPct val="115000"/>
                        </a:lnSpc>
                        <a:spcBef>
                          <a:spcPts val="0"/>
                        </a:spcBef>
                        <a:spcAft>
                          <a:spcPts val="0"/>
                        </a:spcAft>
                      </a:pPr>
                      <a:r>
                        <a:rPr lang="en-US" sz="1400" b="1" dirty="0">
                          <a:solidFill>
                            <a:srgbClr val="FFFFFF"/>
                          </a:solidFill>
                          <a:effectLst/>
                          <a:latin typeface="Calibri"/>
                          <a:ea typeface="Times New Roman"/>
                          <a:cs typeface="Times New Roman"/>
                        </a:rPr>
                        <a:t>TAS</a:t>
                      </a:r>
                      <a:endParaRPr lang="en-US" sz="1100" dirty="0">
                        <a:effectLst/>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88A81D"/>
                    </a:solidFill>
                  </a:tcPr>
                </a:tc>
              </a:tr>
              <a:tr h="0">
                <a:tc>
                  <a:txBody>
                    <a:bodyPr/>
                    <a:lstStyle/>
                    <a:p>
                      <a:pPr marL="0" marR="0" algn="ctr">
                        <a:lnSpc>
                          <a:spcPct val="115000"/>
                        </a:lnSpc>
                        <a:spcBef>
                          <a:spcPts val="0"/>
                        </a:spcBef>
                        <a:spcAft>
                          <a:spcPts val="0"/>
                        </a:spcAft>
                      </a:pPr>
                      <a:r>
                        <a:rPr lang="en-US" sz="1400" b="1" dirty="0">
                          <a:solidFill>
                            <a:srgbClr val="FFFFFF"/>
                          </a:solidFill>
                          <a:effectLst/>
                          <a:latin typeface="Calibri"/>
                          <a:ea typeface="Times New Roman"/>
                          <a:cs typeface="Times New Roman"/>
                        </a:rPr>
                        <a:t>1</a:t>
                      </a:r>
                      <a:endParaRPr lang="en-US" sz="1100" dirty="0">
                        <a:effectLst/>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8A81D"/>
                    </a:solidFill>
                  </a:tcPr>
                </a:tc>
                <a:tc>
                  <a:txBody>
                    <a:bodyPr/>
                    <a:lstStyle/>
                    <a:p>
                      <a:pPr marL="0" marR="0" algn="just">
                        <a:lnSpc>
                          <a:spcPct val="115000"/>
                        </a:lnSpc>
                        <a:spcBef>
                          <a:spcPts val="0"/>
                        </a:spcBef>
                        <a:spcAft>
                          <a:spcPts val="0"/>
                        </a:spcAft>
                      </a:pPr>
                      <a:r>
                        <a:rPr lang="en-US" sz="1400" dirty="0">
                          <a:solidFill>
                            <a:schemeClr val="bg1"/>
                          </a:solidFill>
                          <a:effectLst/>
                          <a:latin typeface="Calibri"/>
                          <a:ea typeface="Times New Roman"/>
                          <a:cs typeface="Times New Roman"/>
                        </a:rPr>
                        <a:t>Treatment of accrual of income in respect of retention money</a:t>
                      </a:r>
                      <a:endParaRPr lang="en-US" sz="1100" dirty="0">
                        <a:solidFill>
                          <a:schemeClr val="bg1"/>
                        </a:solidFill>
                        <a:effectLst/>
                        <a:latin typeface="Calibri"/>
                        <a:ea typeface="Times New Roman"/>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8A81D"/>
                    </a:solidFill>
                  </a:tcPr>
                </a:tc>
                <a:tc>
                  <a:txBody>
                    <a:bodyPr/>
                    <a:lstStyle/>
                    <a:p>
                      <a:pPr marL="0" marR="0" algn="just">
                        <a:lnSpc>
                          <a:spcPct val="115000"/>
                        </a:lnSpc>
                        <a:spcBef>
                          <a:spcPts val="0"/>
                        </a:spcBef>
                        <a:spcAft>
                          <a:spcPts val="0"/>
                        </a:spcAft>
                      </a:pPr>
                      <a:r>
                        <a:rPr lang="en-US" sz="1400" dirty="0">
                          <a:solidFill>
                            <a:schemeClr val="bg1"/>
                          </a:solidFill>
                          <a:effectLst/>
                          <a:latin typeface="Calibri"/>
                          <a:ea typeface="Times New Roman"/>
                          <a:cs typeface="Times New Roman"/>
                        </a:rPr>
                        <a:t>Silent about the treatment of accrual of income.</a:t>
                      </a:r>
                      <a:endParaRPr lang="en-US" sz="1100" dirty="0">
                        <a:solidFill>
                          <a:schemeClr val="bg1"/>
                        </a:solidFill>
                        <a:effectLst/>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8A81D"/>
                    </a:solidFill>
                  </a:tcPr>
                </a:tc>
                <a:tc>
                  <a:txBody>
                    <a:bodyPr/>
                    <a:lstStyle/>
                    <a:p>
                      <a:pPr marL="0" marR="0" algn="just">
                        <a:lnSpc>
                          <a:spcPct val="115000"/>
                        </a:lnSpc>
                        <a:spcBef>
                          <a:spcPts val="0"/>
                        </a:spcBef>
                        <a:spcAft>
                          <a:spcPts val="0"/>
                        </a:spcAft>
                      </a:pPr>
                      <a:r>
                        <a:rPr lang="en-US" sz="1400">
                          <a:solidFill>
                            <a:schemeClr val="bg1"/>
                          </a:solidFill>
                          <a:effectLst/>
                          <a:latin typeface="Calibri"/>
                          <a:ea typeface="Times New Roman"/>
                          <a:cs typeface="Times New Roman"/>
                        </a:rPr>
                        <a:t>It specifically provides that retention money shall accrue to the person for computing revenue on PCM basis. </a:t>
                      </a:r>
                      <a:endParaRPr lang="en-US" sz="1100">
                        <a:solidFill>
                          <a:schemeClr val="bg1"/>
                        </a:solidFill>
                        <a:effectLst/>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8A81D"/>
                    </a:solidFill>
                  </a:tcPr>
                </a:tc>
              </a:tr>
              <a:tr h="0">
                <a:tc>
                  <a:txBody>
                    <a:bodyPr/>
                    <a:lstStyle/>
                    <a:p>
                      <a:pPr marL="0" marR="0" algn="ctr">
                        <a:lnSpc>
                          <a:spcPct val="115000"/>
                        </a:lnSpc>
                        <a:spcBef>
                          <a:spcPts val="0"/>
                        </a:spcBef>
                        <a:spcAft>
                          <a:spcPts val="0"/>
                        </a:spcAft>
                      </a:pPr>
                      <a:r>
                        <a:rPr lang="en-US" sz="1400" b="1" dirty="0">
                          <a:solidFill>
                            <a:srgbClr val="FFFFFF"/>
                          </a:solidFill>
                          <a:effectLst/>
                          <a:latin typeface="Calibri"/>
                          <a:ea typeface="Times New Roman"/>
                          <a:cs typeface="Times New Roman"/>
                        </a:rPr>
                        <a:t>2</a:t>
                      </a:r>
                      <a:endParaRPr lang="en-US" sz="1100" dirty="0">
                        <a:effectLst/>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8A81D"/>
                    </a:solidFill>
                  </a:tcPr>
                </a:tc>
                <a:tc>
                  <a:txBody>
                    <a:bodyPr/>
                    <a:lstStyle/>
                    <a:p>
                      <a:pPr marL="0" marR="0" algn="just">
                        <a:lnSpc>
                          <a:spcPct val="115000"/>
                        </a:lnSpc>
                        <a:spcBef>
                          <a:spcPts val="0"/>
                        </a:spcBef>
                        <a:spcAft>
                          <a:spcPts val="0"/>
                        </a:spcAft>
                      </a:pPr>
                      <a:r>
                        <a:rPr lang="en-US" sz="1400" dirty="0">
                          <a:solidFill>
                            <a:schemeClr val="bg1"/>
                          </a:solidFill>
                          <a:effectLst/>
                          <a:latin typeface="Calibri"/>
                          <a:ea typeface="Times New Roman"/>
                          <a:cs typeface="Times New Roman"/>
                        </a:rPr>
                        <a:t>Reversal of revenue.</a:t>
                      </a:r>
                      <a:endParaRPr lang="en-US" sz="1100" dirty="0">
                        <a:solidFill>
                          <a:schemeClr val="bg1"/>
                        </a:solidFill>
                        <a:effectLst/>
                        <a:latin typeface="Calibri"/>
                        <a:ea typeface="Times New Roman"/>
                        <a:cs typeface="Times New Roman"/>
                      </a:endParaRPr>
                    </a:p>
                    <a:p>
                      <a:pPr marL="0" marR="0" algn="just">
                        <a:lnSpc>
                          <a:spcPct val="115000"/>
                        </a:lnSpc>
                        <a:spcBef>
                          <a:spcPts val="0"/>
                        </a:spcBef>
                        <a:spcAft>
                          <a:spcPts val="0"/>
                        </a:spcAft>
                      </a:pPr>
                      <a:r>
                        <a:rPr lang="en-US" sz="1400" dirty="0">
                          <a:solidFill>
                            <a:schemeClr val="bg1"/>
                          </a:solidFill>
                          <a:effectLst/>
                          <a:latin typeface="Calibri"/>
                          <a:ea typeface="Times New Roman"/>
                          <a:cs typeface="Times New Roman"/>
                        </a:rPr>
                        <a:t> </a:t>
                      </a:r>
                      <a:endParaRPr lang="en-US" sz="1100" dirty="0">
                        <a:solidFill>
                          <a:schemeClr val="bg1"/>
                        </a:solidFill>
                        <a:effectLst/>
                        <a:latin typeface="Calibri"/>
                        <a:ea typeface="Times New Roman"/>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8A81D"/>
                    </a:solidFill>
                  </a:tcPr>
                </a:tc>
                <a:tc>
                  <a:txBody>
                    <a:bodyPr/>
                    <a:lstStyle/>
                    <a:p>
                      <a:pPr marL="0" marR="0" algn="just">
                        <a:lnSpc>
                          <a:spcPct val="115000"/>
                        </a:lnSpc>
                        <a:spcBef>
                          <a:spcPts val="0"/>
                        </a:spcBef>
                        <a:spcAft>
                          <a:spcPts val="0"/>
                        </a:spcAft>
                      </a:pPr>
                      <a:r>
                        <a:rPr lang="en-US" sz="1400" dirty="0">
                          <a:solidFill>
                            <a:schemeClr val="bg1"/>
                          </a:solidFill>
                          <a:effectLst/>
                          <a:latin typeface="Calibri"/>
                          <a:ea typeface="Times New Roman"/>
                          <a:cs typeface="Times New Roman"/>
                        </a:rPr>
                        <a:t>Reversal of revenue on account of uncertainty on </a:t>
                      </a:r>
                      <a:r>
                        <a:rPr lang="en-US" sz="1400" dirty="0" err="1">
                          <a:solidFill>
                            <a:schemeClr val="bg1"/>
                          </a:solidFill>
                          <a:effectLst/>
                          <a:latin typeface="Calibri"/>
                          <a:ea typeface="Times New Roman"/>
                          <a:cs typeface="Times New Roman"/>
                        </a:rPr>
                        <a:t>realisibilty</a:t>
                      </a:r>
                      <a:r>
                        <a:rPr lang="en-US" sz="1400" dirty="0">
                          <a:solidFill>
                            <a:schemeClr val="bg1"/>
                          </a:solidFill>
                          <a:effectLst/>
                          <a:latin typeface="Calibri"/>
                          <a:ea typeface="Times New Roman"/>
                          <a:cs typeface="Times New Roman"/>
                        </a:rPr>
                        <a:t> of amount earlier recognized as revenue.</a:t>
                      </a:r>
                      <a:endParaRPr lang="en-US" sz="1100" dirty="0">
                        <a:solidFill>
                          <a:schemeClr val="bg1"/>
                        </a:solidFill>
                        <a:effectLst/>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8A81D"/>
                    </a:solidFill>
                  </a:tcPr>
                </a:tc>
                <a:tc>
                  <a:txBody>
                    <a:bodyPr/>
                    <a:lstStyle/>
                    <a:p>
                      <a:pPr marL="0" marR="0" algn="just">
                        <a:lnSpc>
                          <a:spcPct val="115000"/>
                        </a:lnSpc>
                        <a:spcBef>
                          <a:spcPts val="0"/>
                        </a:spcBef>
                        <a:spcAft>
                          <a:spcPts val="0"/>
                        </a:spcAft>
                      </a:pPr>
                      <a:r>
                        <a:rPr lang="en-US" sz="1400">
                          <a:solidFill>
                            <a:schemeClr val="bg1"/>
                          </a:solidFill>
                          <a:effectLst/>
                          <a:latin typeface="Calibri"/>
                          <a:ea typeface="Times New Roman"/>
                          <a:cs typeface="Times New Roman"/>
                        </a:rPr>
                        <a:t>Before reversal, amount shall be written off in the books of accounts in line with the provisions of Sec 36(1)(vii) of the Act relating to bad debts.</a:t>
                      </a:r>
                      <a:endParaRPr lang="en-US" sz="1100">
                        <a:solidFill>
                          <a:schemeClr val="bg1"/>
                        </a:solidFill>
                        <a:effectLst/>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8A81D"/>
                    </a:solidFill>
                  </a:tcPr>
                </a:tc>
              </a:tr>
              <a:tr h="0">
                <a:tc>
                  <a:txBody>
                    <a:bodyPr/>
                    <a:lstStyle/>
                    <a:p>
                      <a:pPr marL="0" marR="0" algn="ctr">
                        <a:lnSpc>
                          <a:spcPct val="115000"/>
                        </a:lnSpc>
                        <a:spcBef>
                          <a:spcPts val="0"/>
                        </a:spcBef>
                        <a:spcAft>
                          <a:spcPts val="0"/>
                        </a:spcAft>
                      </a:pPr>
                      <a:r>
                        <a:rPr lang="en-US" sz="1400" b="1" dirty="0">
                          <a:solidFill>
                            <a:srgbClr val="FFFFFF"/>
                          </a:solidFill>
                          <a:effectLst/>
                          <a:latin typeface="Calibri"/>
                          <a:ea typeface="Times New Roman"/>
                          <a:cs typeface="Times New Roman"/>
                        </a:rPr>
                        <a:t>3</a:t>
                      </a:r>
                      <a:endParaRPr lang="en-US" sz="1100" dirty="0">
                        <a:effectLst/>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8A81D"/>
                    </a:solidFill>
                  </a:tcPr>
                </a:tc>
                <a:tc>
                  <a:txBody>
                    <a:bodyPr/>
                    <a:lstStyle/>
                    <a:p>
                      <a:pPr marL="0" marR="0" algn="just">
                        <a:lnSpc>
                          <a:spcPct val="115000"/>
                        </a:lnSpc>
                        <a:spcBef>
                          <a:spcPts val="0"/>
                        </a:spcBef>
                        <a:spcAft>
                          <a:spcPts val="0"/>
                        </a:spcAft>
                      </a:pPr>
                      <a:r>
                        <a:rPr lang="en-US" sz="1400">
                          <a:solidFill>
                            <a:schemeClr val="bg1"/>
                          </a:solidFill>
                          <a:effectLst/>
                          <a:latin typeface="Calibri"/>
                          <a:ea typeface="Times New Roman"/>
                          <a:cs typeface="Times New Roman"/>
                        </a:rPr>
                        <a:t> </a:t>
                      </a:r>
                      <a:endParaRPr lang="en-US" sz="1100">
                        <a:solidFill>
                          <a:schemeClr val="bg1"/>
                        </a:solidFill>
                        <a:effectLst/>
                        <a:latin typeface="Calibri"/>
                        <a:ea typeface="Times New Roman"/>
                        <a:cs typeface="Times New Roman"/>
                      </a:endParaRPr>
                    </a:p>
                    <a:p>
                      <a:pPr marL="0" marR="0" algn="just">
                        <a:lnSpc>
                          <a:spcPct val="115000"/>
                        </a:lnSpc>
                        <a:spcBef>
                          <a:spcPts val="0"/>
                        </a:spcBef>
                        <a:spcAft>
                          <a:spcPts val="0"/>
                        </a:spcAft>
                      </a:pPr>
                      <a:r>
                        <a:rPr lang="en-US" sz="1400">
                          <a:solidFill>
                            <a:schemeClr val="bg1"/>
                          </a:solidFill>
                          <a:effectLst/>
                          <a:latin typeface="Calibri"/>
                          <a:ea typeface="Times New Roman"/>
                          <a:cs typeface="Times New Roman"/>
                        </a:rPr>
                        <a:t>Treatment of losses</a:t>
                      </a:r>
                      <a:endParaRPr lang="en-US" sz="1100">
                        <a:solidFill>
                          <a:schemeClr val="bg1"/>
                        </a:solidFill>
                        <a:effectLst/>
                        <a:latin typeface="Calibri"/>
                        <a:ea typeface="Times New Roman"/>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8A81D"/>
                    </a:solidFill>
                  </a:tcPr>
                </a:tc>
                <a:tc>
                  <a:txBody>
                    <a:bodyPr/>
                    <a:lstStyle/>
                    <a:p>
                      <a:pPr marL="0" marR="0" algn="just">
                        <a:lnSpc>
                          <a:spcPct val="115000"/>
                        </a:lnSpc>
                        <a:spcBef>
                          <a:spcPts val="0"/>
                        </a:spcBef>
                        <a:spcAft>
                          <a:spcPts val="0"/>
                        </a:spcAft>
                      </a:pPr>
                      <a:r>
                        <a:rPr lang="en-US" sz="1400" dirty="0">
                          <a:solidFill>
                            <a:schemeClr val="bg1"/>
                          </a:solidFill>
                          <a:effectLst/>
                          <a:latin typeface="Calibri"/>
                          <a:ea typeface="Times New Roman"/>
                          <a:cs typeface="Times New Roman"/>
                        </a:rPr>
                        <a:t>Losses shall be recognized fully and not in proportion to PCM.</a:t>
                      </a:r>
                      <a:endParaRPr lang="en-US" sz="1100" dirty="0">
                        <a:solidFill>
                          <a:schemeClr val="bg1"/>
                        </a:solidFill>
                        <a:effectLst/>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8A81D"/>
                    </a:solidFill>
                  </a:tcPr>
                </a:tc>
                <a:tc>
                  <a:txBody>
                    <a:bodyPr/>
                    <a:lstStyle/>
                    <a:p>
                      <a:pPr marL="0" marR="0" algn="just">
                        <a:lnSpc>
                          <a:spcPct val="115000"/>
                        </a:lnSpc>
                        <a:spcBef>
                          <a:spcPts val="0"/>
                        </a:spcBef>
                        <a:spcAft>
                          <a:spcPts val="0"/>
                        </a:spcAft>
                      </a:pPr>
                      <a:r>
                        <a:rPr lang="en-US" sz="1400">
                          <a:solidFill>
                            <a:schemeClr val="bg1"/>
                          </a:solidFill>
                          <a:effectLst/>
                          <a:latin typeface="Calibri"/>
                          <a:ea typeface="Times New Roman"/>
                          <a:cs typeface="Times New Roman"/>
                        </a:rPr>
                        <a:t>Losses incurred shall be allowed only in </a:t>
                      </a:r>
                      <a:r>
                        <a:rPr lang="en-US" sz="1400" b="1">
                          <a:solidFill>
                            <a:schemeClr val="bg1"/>
                          </a:solidFill>
                          <a:effectLst/>
                          <a:latin typeface="Calibri"/>
                          <a:ea typeface="Times New Roman"/>
                          <a:cs typeface="Times New Roman"/>
                        </a:rPr>
                        <a:t>proportion to stage of completion.</a:t>
                      </a:r>
                      <a:endParaRPr lang="en-US" sz="1100">
                        <a:solidFill>
                          <a:schemeClr val="bg1"/>
                        </a:solidFill>
                        <a:effectLst/>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8A81D"/>
                    </a:solidFill>
                  </a:tcPr>
                </a:tc>
              </a:tr>
              <a:tr h="0">
                <a:tc>
                  <a:txBody>
                    <a:bodyPr/>
                    <a:lstStyle/>
                    <a:p>
                      <a:pPr marL="0" marR="0" algn="ctr">
                        <a:lnSpc>
                          <a:spcPct val="115000"/>
                        </a:lnSpc>
                        <a:spcBef>
                          <a:spcPts val="0"/>
                        </a:spcBef>
                        <a:spcAft>
                          <a:spcPts val="0"/>
                        </a:spcAft>
                      </a:pPr>
                      <a:r>
                        <a:rPr lang="en-US" sz="1400" b="1" dirty="0">
                          <a:solidFill>
                            <a:srgbClr val="FFFFFF"/>
                          </a:solidFill>
                          <a:effectLst/>
                          <a:latin typeface="Calibri"/>
                          <a:ea typeface="Times New Roman"/>
                          <a:cs typeface="Times New Roman"/>
                        </a:rPr>
                        <a:t>4</a:t>
                      </a:r>
                      <a:endParaRPr lang="en-US" sz="1100" dirty="0">
                        <a:effectLst/>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8A81D"/>
                    </a:solidFill>
                  </a:tcPr>
                </a:tc>
                <a:tc>
                  <a:txBody>
                    <a:bodyPr/>
                    <a:lstStyle/>
                    <a:p>
                      <a:pPr marL="0" marR="0" algn="just">
                        <a:lnSpc>
                          <a:spcPct val="115000"/>
                        </a:lnSpc>
                        <a:spcBef>
                          <a:spcPts val="0"/>
                        </a:spcBef>
                        <a:spcAft>
                          <a:spcPts val="0"/>
                        </a:spcAft>
                      </a:pPr>
                      <a:r>
                        <a:rPr lang="en-US" sz="1400" dirty="0">
                          <a:solidFill>
                            <a:schemeClr val="bg1"/>
                          </a:solidFill>
                          <a:effectLst/>
                          <a:latin typeface="Calibri"/>
                          <a:ea typeface="Times New Roman"/>
                          <a:cs typeface="Times New Roman"/>
                        </a:rPr>
                        <a:t>Revenue not to be recognized during early stages of contract</a:t>
                      </a:r>
                      <a:endParaRPr lang="en-US" sz="1100" dirty="0">
                        <a:solidFill>
                          <a:schemeClr val="bg1"/>
                        </a:solidFill>
                        <a:effectLst/>
                        <a:latin typeface="Calibri"/>
                        <a:ea typeface="Times New Roman"/>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8A81D"/>
                    </a:solidFill>
                  </a:tcPr>
                </a:tc>
                <a:tc>
                  <a:txBody>
                    <a:bodyPr/>
                    <a:lstStyle/>
                    <a:p>
                      <a:pPr marL="0" marR="0" algn="just">
                        <a:lnSpc>
                          <a:spcPct val="115000"/>
                        </a:lnSpc>
                        <a:spcBef>
                          <a:spcPts val="0"/>
                        </a:spcBef>
                        <a:spcAft>
                          <a:spcPts val="0"/>
                        </a:spcAft>
                      </a:pPr>
                      <a:r>
                        <a:rPr lang="en-US" sz="1400" dirty="0">
                          <a:solidFill>
                            <a:schemeClr val="bg1"/>
                          </a:solidFill>
                          <a:effectLst/>
                          <a:latin typeface="Calibri"/>
                          <a:ea typeface="Times New Roman"/>
                          <a:cs typeface="Times New Roman"/>
                        </a:rPr>
                        <a:t>Early stage of contract is not defined.</a:t>
                      </a:r>
                      <a:endParaRPr lang="en-US" sz="1100" dirty="0">
                        <a:solidFill>
                          <a:schemeClr val="bg1"/>
                        </a:solidFill>
                        <a:effectLst/>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8A81D"/>
                    </a:solidFill>
                  </a:tcPr>
                </a:tc>
                <a:tc>
                  <a:txBody>
                    <a:bodyPr/>
                    <a:lstStyle/>
                    <a:p>
                      <a:pPr marL="0" marR="0" algn="just">
                        <a:lnSpc>
                          <a:spcPct val="115000"/>
                        </a:lnSpc>
                        <a:spcBef>
                          <a:spcPts val="0"/>
                        </a:spcBef>
                        <a:spcAft>
                          <a:spcPts val="0"/>
                        </a:spcAft>
                      </a:pPr>
                      <a:r>
                        <a:rPr lang="en-US" sz="1400" dirty="0">
                          <a:solidFill>
                            <a:schemeClr val="bg1"/>
                          </a:solidFill>
                          <a:effectLst/>
                          <a:latin typeface="Calibri"/>
                          <a:ea typeface="Times New Roman"/>
                          <a:cs typeface="Times New Roman"/>
                        </a:rPr>
                        <a:t>Once a contract crosses 25% of stage of completion, the revenue should be recognized.</a:t>
                      </a:r>
                      <a:endParaRPr lang="en-US" sz="1100" dirty="0">
                        <a:solidFill>
                          <a:schemeClr val="bg1"/>
                        </a:solidFill>
                        <a:effectLst/>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8A81D"/>
                    </a:solidFill>
                  </a:tcPr>
                </a:tc>
              </a:tr>
            </a:tbl>
          </a:graphicData>
        </a:graphic>
      </p:graphicFrame>
    </p:spTree>
    <p:extLst>
      <p:ext uri="{BB962C8B-B14F-4D97-AF65-F5344CB8AC3E}">
        <p14:creationId xmlns:p14="http://schemas.microsoft.com/office/powerpoint/2010/main" val="158490068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73</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533400" y="2108257"/>
            <a:ext cx="8382000" cy="1508105"/>
          </a:xfrm>
          <a:prstGeom prst="rect">
            <a:avLst/>
          </a:prstGeom>
          <a:noFill/>
        </p:spPr>
        <p:txBody>
          <a:bodyPr wrap="square" rtlCol="0">
            <a:spAutoFit/>
          </a:bodyPr>
          <a:lstStyle/>
          <a:p>
            <a:pPr algn="ctr">
              <a:lnSpc>
                <a:spcPct val="115000"/>
              </a:lnSpc>
              <a:spcAft>
                <a:spcPts val="1000"/>
              </a:spcAft>
            </a:pPr>
            <a:r>
              <a:rPr lang="en-US" sz="4000" dirty="0">
                <a:solidFill>
                  <a:srgbClr val="4F81BD"/>
                </a:solidFill>
                <a:ea typeface="Times New Roman"/>
                <a:cs typeface="Times New Roman"/>
              </a:rPr>
              <a:t>REAL ESTATE DEVELOPERS-INCOME TAX ASPECT</a:t>
            </a:r>
            <a:endParaRPr lang="en-US" sz="40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
        <p:nvSpPr>
          <p:cNvPr id="3" name="Rectangle 2"/>
          <p:cNvSpPr/>
          <p:nvPr/>
        </p:nvSpPr>
        <p:spPr>
          <a:xfrm>
            <a:off x="685800" y="3616362"/>
            <a:ext cx="8077200" cy="1919500"/>
          </a:xfrm>
          <a:prstGeom prst="rect">
            <a:avLst/>
          </a:prstGeom>
        </p:spPr>
        <p:txBody>
          <a:bodyPr wrap="square">
            <a:spAutoFit/>
          </a:bodyPr>
          <a:lstStyle/>
          <a:p>
            <a:pPr algn="just">
              <a:lnSpc>
                <a:spcPct val="115000"/>
              </a:lnSpc>
              <a:spcAft>
                <a:spcPts val="1000"/>
              </a:spcAft>
            </a:pPr>
            <a:r>
              <a:rPr lang="en-US" sz="2400" dirty="0">
                <a:ea typeface="Times New Roman"/>
                <a:cs typeface="Times New Roman"/>
              </a:rPr>
              <a:t>The issues which arise in tax assessment of real estate developers are as follows:</a:t>
            </a:r>
          </a:p>
          <a:p>
            <a:pPr marL="342900" marR="0" lvl="0" indent="-342900" algn="just">
              <a:lnSpc>
                <a:spcPct val="115000"/>
              </a:lnSpc>
              <a:spcBef>
                <a:spcPts val="0"/>
              </a:spcBef>
              <a:spcAft>
                <a:spcPts val="0"/>
              </a:spcAft>
              <a:buFont typeface="+mj-lt"/>
              <a:buAutoNum type="arabicParenR"/>
            </a:pPr>
            <a:r>
              <a:rPr lang="en-US" sz="2400" dirty="0">
                <a:ea typeface="Times New Roman"/>
                <a:cs typeface="Times New Roman"/>
              </a:rPr>
              <a:t>Method of revenue recognition</a:t>
            </a:r>
          </a:p>
          <a:p>
            <a:pPr marL="342900" marR="0" lvl="0" indent="-342900" algn="just">
              <a:lnSpc>
                <a:spcPct val="115000"/>
              </a:lnSpc>
              <a:spcBef>
                <a:spcPts val="0"/>
              </a:spcBef>
              <a:spcAft>
                <a:spcPts val="1000"/>
              </a:spcAft>
              <a:buFont typeface="+mj-lt"/>
              <a:buAutoNum type="arabicParenR"/>
            </a:pPr>
            <a:r>
              <a:rPr lang="en-US" sz="2400" dirty="0">
                <a:ea typeface="Times New Roman"/>
                <a:cs typeface="Times New Roman"/>
              </a:rPr>
              <a:t>Valuation of inventory</a:t>
            </a:r>
          </a:p>
        </p:txBody>
      </p:sp>
    </p:spTree>
    <p:extLst>
      <p:ext uri="{BB962C8B-B14F-4D97-AF65-F5344CB8AC3E}">
        <p14:creationId xmlns:p14="http://schemas.microsoft.com/office/powerpoint/2010/main" val="10559584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74</a:t>
            </a:fld>
            <a:endParaRPr lang="en-US" sz="2400" b="1" dirty="0">
              <a:solidFill>
                <a:schemeClr val="bg1"/>
              </a:solidFill>
            </a:endParaRPr>
          </a:p>
        </p:txBody>
      </p:sp>
      <p:sp>
        <p:nvSpPr>
          <p:cNvPr id="26" name="TextBox 25"/>
          <p:cNvSpPr txBox="1"/>
          <p:nvPr/>
        </p:nvSpPr>
        <p:spPr>
          <a:xfrm>
            <a:off x="372386" y="42208"/>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533400" y="1881656"/>
            <a:ext cx="8382000" cy="4442948"/>
          </a:xfrm>
          <a:prstGeom prst="rect">
            <a:avLst/>
          </a:prstGeom>
          <a:noFill/>
        </p:spPr>
        <p:txBody>
          <a:bodyPr wrap="square" rtlCol="0">
            <a:spAutoFit/>
          </a:bodyPr>
          <a:lstStyle/>
          <a:p>
            <a:pPr marR="0" lvl="0" algn="just">
              <a:lnSpc>
                <a:spcPct val="115000"/>
              </a:lnSpc>
              <a:spcBef>
                <a:spcPts val="0"/>
              </a:spcBef>
              <a:spcAft>
                <a:spcPts val="1000"/>
              </a:spcAft>
              <a:buSzPts val="1100"/>
            </a:pPr>
            <a:r>
              <a:rPr lang="en-US" sz="2400" b="1" dirty="0" smtClean="0">
                <a:ea typeface="Times New Roman"/>
                <a:cs typeface="Times New Roman"/>
              </a:rPr>
              <a:t>1)  The </a:t>
            </a:r>
            <a:r>
              <a:rPr lang="en-US" sz="2400" b="1" dirty="0">
                <a:ea typeface="Times New Roman"/>
                <a:cs typeface="Times New Roman"/>
              </a:rPr>
              <a:t>basic question which arises is whether CCM is valid method for tax after ICAI issued Guidance Note on Revenue Recognition by Real Estate Developers?</a:t>
            </a:r>
            <a:endParaRPr lang="en-US" sz="2400" dirty="0">
              <a:ea typeface="Times New Roman"/>
              <a:cs typeface="Times New Roman"/>
            </a:endParaRPr>
          </a:p>
          <a:p>
            <a:pPr marL="228600" marR="0" algn="just">
              <a:lnSpc>
                <a:spcPct val="115000"/>
              </a:lnSpc>
              <a:spcBef>
                <a:spcPts val="0"/>
              </a:spcBef>
              <a:spcAft>
                <a:spcPts val="1000"/>
              </a:spcAft>
            </a:pPr>
            <a:r>
              <a:rPr lang="en-US" sz="2400" dirty="0">
                <a:ea typeface="Times New Roman"/>
                <a:cs typeface="Times New Roman"/>
              </a:rPr>
              <a:t>The Guidance Note does not prescribe any particular method to be followed. Basic requirement for revenue recognition by a real estate developer is that </a:t>
            </a:r>
            <a:r>
              <a:rPr lang="en-US" sz="2400" b="1" dirty="0">
                <a:solidFill>
                  <a:srgbClr val="88A81D"/>
                </a:solidFill>
                <a:ea typeface="Times New Roman"/>
                <a:cs typeface="Times New Roman"/>
              </a:rPr>
              <a:t>there should be sale of some construction before revenue is recognized</a:t>
            </a:r>
            <a:r>
              <a:rPr lang="en-US" sz="2400" b="1" dirty="0">
                <a:solidFill>
                  <a:srgbClr val="943634"/>
                </a:solidFill>
                <a:ea typeface="Times New Roman"/>
                <a:cs typeface="Times New Roman"/>
              </a:rPr>
              <a:t>.</a:t>
            </a:r>
            <a:r>
              <a:rPr lang="en-US" sz="2400" dirty="0">
                <a:ea typeface="Times New Roman"/>
                <a:cs typeface="Times New Roman"/>
              </a:rPr>
              <a:t> In such a case real estate developer</a:t>
            </a:r>
            <a:r>
              <a:rPr lang="en-US" sz="2400" dirty="0">
                <a:solidFill>
                  <a:srgbClr val="88A81D"/>
                </a:solidFill>
                <a:ea typeface="Times New Roman"/>
                <a:cs typeface="Times New Roman"/>
              </a:rPr>
              <a:t> </a:t>
            </a:r>
            <a:r>
              <a:rPr lang="en-US" sz="2400" b="1" dirty="0">
                <a:solidFill>
                  <a:srgbClr val="88A81D"/>
                </a:solidFill>
                <a:ea typeface="Times New Roman"/>
                <a:cs typeface="Times New Roman"/>
              </a:rPr>
              <a:t>can follow either the CCM or PCM</a:t>
            </a:r>
            <a:r>
              <a:rPr lang="en-US" sz="2400" dirty="0">
                <a:solidFill>
                  <a:srgbClr val="88A81D"/>
                </a:solidFill>
                <a:ea typeface="Times New Roman"/>
                <a:cs typeface="Times New Roman"/>
              </a:rPr>
              <a:t> </a:t>
            </a:r>
            <a:r>
              <a:rPr lang="en-US" sz="2400" dirty="0">
                <a:ea typeface="Times New Roman"/>
                <a:cs typeface="Times New Roman"/>
              </a:rPr>
              <a:t>for revenue recognition. The case of </a:t>
            </a:r>
            <a:r>
              <a:rPr lang="en-US" sz="2400" b="1" i="1" dirty="0" err="1">
                <a:solidFill>
                  <a:srgbClr val="548DD4"/>
                </a:solidFill>
                <a:ea typeface="Times New Roman"/>
                <a:cs typeface="Times New Roman"/>
              </a:rPr>
              <a:t>Awadhesh</a:t>
            </a:r>
            <a:r>
              <a:rPr lang="en-US" sz="2400" b="1" i="1" dirty="0">
                <a:solidFill>
                  <a:srgbClr val="548DD4"/>
                </a:solidFill>
                <a:ea typeface="Times New Roman"/>
                <a:cs typeface="Times New Roman"/>
              </a:rPr>
              <a:t>  Builders v ITO (2010) 37 SOT 122 (Mum)</a:t>
            </a:r>
            <a:r>
              <a:rPr lang="en-US" sz="2400" dirty="0">
                <a:ea typeface="Times New Roman"/>
                <a:cs typeface="Times New Roman"/>
              </a:rPr>
              <a:t> also emphasis on the same issue.</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277478377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75</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099542"/>
            <a:ext cx="8077200" cy="3040512"/>
          </a:xfrm>
          <a:prstGeom prst="rect">
            <a:avLst/>
          </a:prstGeom>
          <a:noFill/>
        </p:spPr>
        <p:txBody>
          <a:bodyPr wrap="square" rtlCol="0">
            <a:spAutoFit/>
          </a:bodyPr>
          <a:lstStyle/>
          <a:p>
            <a:pPr marR="0" lvl="0" algn="just">
              <a:lnSpc>
                <a:spcPct val="115000"/>
              </a:lnSpc>
              <a:spcBef>
                <a:spcPts val="0"/>
              </a:spcBef>
              <a:spcAft>
                <a:spcPts val="0"/>
              </a:spcAft>
              <a:buSzPts val="1100"/>
            </a:pPr>
            <a:r>
              <a:rPr lang="en-US" sz="2400" b="1" dirty="0" smtClean="0">
                <a:ea typeface="Times New Roman"/>
                <a:cs typeface="Times New Roman"/>
              </a:rPr>
              <a:t>2)  Valuation </a:t>
            </a:r>
            <a:r>
              <a:rPr lang="en-US" sz="2400" b="1" dirty="0">
                <a:ea typeface="Times New Roman"/>
                <a:cs typeface="Times New Roman"/>
              </a:rPr>
              <a:t>of Inventory?</a:t>
            </a:r>
            <a:endParaRPr lang="en-US" sz="2400" dirty="0">
              <a:ea typeface="Times New Roman"/>
              <a:cs typeface="Times New Roman"/>
            </a:endParaRPr>
          </a:p>
          <a:p>
            <a:pPr marL="457200" marR="0" algn="just">
              <a:lnSpc>
                <a:spcPct val="115000"/>
              </a:lnSpc>
              <a:spcBef>
                <a:spcPts val="0"/>
              </a:spcBef>
              <a:spcAft>
                <a:spcPts val="0"/>
              </a:spcAft>
            </a:pPr>
            <a:r>
              <a:rPr lang="en-US" sz="2400" b="1" dirty="0">
                <a:ea typeface="Times New Roman"/>
                <a:cs typeface="Times New Roman"/>
              </a:rPr>
              <a:t> </a:t>
            </a:r>
            <a:endParaRPr lang="en-US" sz="2400" dirty="0">
              <a:ea typeface="Times New Roman"/>
              <a:cs typeface="Times New Roman"/>
            </a:endParaRPr>
          </a:p>
          <a:p>
            <a:pPr marL="342900" marR="0" lvl="0" indent="-342900" algn="just">
              <a:lnSpc>
                <a:spcPct val="115000"/>
              </a:lnSpc>
              <a:spcBef>
                <a:spcPts val="0"/>
              </a:spcBef>
              <a:spcAft>
                <a:spcPts val="0"/>
              </a:spcAft>
              <a:buFont typeface="Symbol"/>
              <a:buChar char=""/>
            </a:pPr>
            <a:r>
              <a:rPr lang="en-US" sz="2400" dirty="0">
                <a:ea typeface="Times New Roman"/>
                <a:cs typeface="Times New Roman"/>
              </a:rPr>
              <a:t>The Expert Advisory Committee has opined that the principle of </a:t>
            </a:r>
            <a:r>
              <a:rPr lang="en-US" sz="2400" dirty="0">
                <a:solidFill>
                  <a:srgbClr val="88A81D"/>
                </a:solidFill>
                <a:ea typeface="Times New Roman"/>
                <a:cs typeface="Times New Roman"/>
              </a:rPr>
              <a:t>‘lower of cost or net realizable value’ </a:t>
            </a:r>
            <a:r>
              <a:rPr lang="en-US" sz="2400" dirty="0">
                <a:ea typeface="Times New Roman"/>
                <a:cs typeface="Times New Roman"/>
              </a:rPr>
              <a:t>also stands justified in case of valuation of inventory. </a:t>
            </a:r>
          </a:p>
          <a:p>
            <a:pPr marL="342900" marR="0" lvl="0" indent="-342900" algn="just">
              <a:lnSpc>
                <a:spcPct val="115000"/>
              </a:lnSpc>
              <a:spcBef>
                <a:spcPts val="0"/>
              </a:spcBef>
              <a:spcAft>
                <a:spcPts val="1000"/>
              </a:spcAft>
              <a:buFont typeface="Symbol"/>
              <a:buChar char=""/>
            </a:pPr>
            <a:r>
              <a:rPr lang="en-US" sz="2400" dirty="0">
                <a:ea typeface="Times New Roman"/>
                <a:cs typeface="Times New Roman"/>
              </a:rPr>
              <a:t>Inventory of real estate developer may comprise of two segments</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86003195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76</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558743"/>
          </a:xfrm>
          <a:prstGeom prst="rect">
            <a:avLst/>
          </a:prstGeom>
          <a:noFill/>
        </p:spPr>
        <p:txBody>
          <a:bodyPr wrap="square" rtlCol="0">
            <a:spAutoFit/>
          </a:bodyPr>
          <a:lstStyle/>
          <a:p>
            <a:pPr algn="just">
              <a:lnSpc>
                <a:spcPct val="115000"/>
              </a:lnSpc>
              <a:spcAft>
                <a:spcPts val="1000"/>
              </a:spcAft>
            </a:pPr>
            <a:r>
              <a:rPr lang="en-US" sz="2800" dirty="0" smtClean="0">
                <a:ea typeface="Times New Roman"/>
                <a:cs typeface="Times New Roman"/>
              </a:rPr>
              <a:t> </a:t>
            </a:r>
            <a:endParaRPr lang="en-US" sz="20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graphicFrame>
        <p:nvGraphicFramePr>
          <p:cNvPr id="2" name="Table 1"/>
          <p:cNvGraphicFramePr>
            <a:graphicFrameLocks noGrp="1"/>
          </p:cNvGraphicFramePr>
          <p:nvPr>
            <p:extLst>
              <p:ext uri="{D42A27DB-BD31-4B8C-83A1-F6EECF244321}">
                <p14:modId xmlns:p14="http://schemas.microsoft.com/office/powerpoint/2010/main" val="3194939017"/>
              </p:ext>
            </p:extLst>
          </p:nvPr>
        </p:nvGraphicFramePr>
        <p:xfrm>
          <a:off x="990600" y="2057400"/>
          <a:ext cx="7467600" cy="4136136"/>
        </p:xfrm>
        <a:graphic>
          <a:graphicData uri="http://schemas.openxmlformats.org/drawingml/2006/table">
            <a:tbl>
              <a:tblPr firstRow="1" firstCol="1" bandRow="1"/>
              <a:tblGrid>
                <a:gridCol w="3733800"/>
                <a:gridCol w="3733800"/>
              </a:tblGrid>
              <a:tr h="0">
                <a:tc>
                  <a:txBody>
                    <a:bodyPr/>
                    <a:lstStyle/>
                    <a:p>
                      <a:pPr marL="0" marR="0" algn="ctr">
                        <a:lnSpc>
                          <a:spcPct val="115000"/>
                        </a:lnSpc>
                        <a:spcBef>
                          <a:spcPts val="0"/>
                        </a:spcBef>
                        <a:spcAft>
                          <a:spcPts val="0"/>
                        </a:spcAft>
                      </a:pPr>
                      <a:r>
                        <a:rPr lang="en-US" sz="2000" dirty="0">
                          <a:solidFill>
                            <a:srgbClr val="FFFFFF"/>
                          </a:solidFill>
                          <a:effectLst/>
                          <a:latin typeface="Calibri"/>
                          <a:ea typeface="Times New Roman"/>
                          <a:cs typeface="Times New Roman"/>
                        </a:rPr>
                        <a:t>Segment</a:t>
                      </a:r>
                      <a:endParaRPr lang="en-US" sz="2000" dirty="0">
                        <a:effectLst/>
                        <a:latin typeface="Calibri"/>
                        <a:ea typeface="Times New Roman"/>
                        <a:cs typeface="Times New Roman"/>
                      </a:endParaRPr>
                    </a:p>
                  </a:txBody>
                  <a:tcPr marL="68580" marR="68580" marT="0" marB="0">
                    <a:lnL w="12700" cap="flat" cmpd="sng" algn="ctr">
                      <a:solidFill>
                        <a:srgbClr val="CF7B79"/>
                      </a:solidFill>
                      <a:prstDash val="solid"/>
                      <a:round/>
                      <a:headEnd type="none" w="med" len="med"/>
                      <a:tailEnd type="none" w="med" len="med"/>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c>
                  <a:txBody>
                    <a:bodyPr/>
                    <a:lstStyle/>
                    <a:p>
                      <a:pPr marL="0" marR="0" algn="ctr">
                        <a:lnSpc>
                          <a:spcPct val="115000"/>
                        </a:lnSpc>
                        <a:spcBef>
                          <a:spcPts val="0"/>
                        </a:spcBef>
                        <a:spcAft>
                          <a:spcPts val="0"/>
                        </a:spcAft>
                      </a:pPr>
                      <a:r>
                        <a:rPr lang="en-US" sz="2000" dirty="0">
                          <a:solidFill>
                            <a:srgbClr val="FFFFFF"/>
                          </a:solidFill>
                          <a:effectLst/>
                          <a:latin typeface="Calibri"/>
                          <a:ea typeface="Times New Roman"/>
                          <a:cs typeface="Times New Roman"/>
                        </a:rPr>
                        <a:t>Treatment</a:t>
                      </a:r>
                      <a:endParaRPr lang="en-US" sz="2000" dirty="0">
                        <a:effectLst/>
                        <a:latin typeface="Calibri"/>
                        <a:ea typeface="Times New Roman"/>
                        <a:cs typeface="Times New Roman"/>
                      </a:endParaRPr>
                    </a:p>
                  </a:txBody>
                  <a:tcPr marL="68580" marR="68580" marT="0" marB="0">
                    <a:lnL>
                      <a:noFill/>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r>
              <a:tr h="0">
                <a:tc>
                  <a:txBody>
                    <a:bodyPr/>
                    <a:lstStyle/>
                    <a:p>
                      <a:pPr marL="0" marR="0" algn="just">
                        <a:lnSpc>
                          <a:spcPct val="115000"/>
                        </a:lnSpc>
                        <a:spcBef>
                          <a:spcPts val="0"/>
                        </a:spcBef>
                        <a:spcAft>
                          <a:spcPts val="0"/>
                        </a:spcAft>
                      </a:pPr>
                      <a:r>
                        <a:rPr lang="en-US" sz="1600" b="1" dirty="0">
                          <a:effectLst/>
                          <a:latin typeface="Calibri"/>
                          <a:ea typeface="Times New Roman"/>
                          <a:cs typeface="Times New Roman"/>
                        </a:rPr>
                        <a:t> </a:t>
                      </a:r>
                      <a:endParaRPr lang="en-US" sz="1600" dirty="0">
                        <a:effectLst/>
                        <a:latin typeface="Calibri"/>
                        <a:ea typeface="Times New Roman"/>
                        <a:cs typeface="Times New Roman"/>
                      </a:endParaRPr>
                    </a:p>
                  </a:txBody>
                  <a:tcPr marL="68580" marR="68580" marT="0" marB="0">
                    <a:lnL w="12700" cap="flat" cmpd="sng" algn="ctr">
                      <a:solidFill>
                        <a:srgbClr val="CF7B79"/>
                      </a:solidFill>
                      <a:prstDash val="solid"/>
                      <a:round/>
                      <a:headEnd type="none" w="med" len="med"/>
                      <a:tailEnd type="none" w="med" len="med"/>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c>
                  <a:txBody>
                    <a:bodyPr/>
                    <a:lstStyle/>
                    <a:p>
                      <a:pPr marL="0" marR="0" algn="just">
                        <a:lnSpc>
                          <a:spcPct val="115000"/>
                        </a:lnSpc>
                        <a:spcBef>
                          <a:spcPts val="0"/>
                        </a:spcBef>
                        <a:spcAft>
                          <a:spcPts val="0"/>
                        </a:spcAft>
                      </a:pPr>
                      <a:r>
                        <a:rPr lang="en-US" sz="1600" dirty="0">
                          <a:effectLst/>
                          <a:latin typeface="Calibri"/>
                          <a:ea typeface="Times New Roman"/>
                          <a:cs typeface="Times New Roman"/>
                        </a:rPr>
                        <a:t> </a:t>
                      </a:r>
                    </a:p>
                  </a:txBody>
                  <a:tcPr marL="68580" marR="68580" marT="0" marB="0">
                    <a:lnL>
                      <a:noFill/>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r>
              <a:tr h="0">
                <a:tc>
                  <a:txBody>
                    <a:bodyPr/>
                    <a:lstStyle/>
                    <a:p>
                      <a:pPr marL="0" marR="0" algn="just">
                        <a:lnSpc>
                          <a:spcPct val="115000"/>
                        </a:lnSpc>
                        <a:spcBef>
                          <a:spcPts val="0"/>
                        </a:spcBef>
                        <a:spcAft>
                          <a:spcPts val="0"/>
                        </a:spcAft>
                      </a:pPr>
                      <a:r>
                        <a:rPr lang="en-US" sz="2000" b="1" dirty="0">
                          <a:solidFill>
                            <a:schemeClr val="bg1"/>
                          </a:solidFill>
                          <a:effectLst/>
                          <a:latin typeface="Calibri"/>
                          <a:ea typeface="Times New Roman"/>
                          <a:cs typeface="Times New Roman"/>
                        </a:rPr>
                        <a:t>Properties in respect of which agreement of sale have been entered into</a:t>
                      </a:r>
                      <a:endParaRPr lang="en-US" sz="2000" dirty="0">
                        <a:solidFill>
                          <a:schemeClr val="bg1"/>
                        </a:solidFill>
                        <a:effectLst/>
                        <a:latin typeface="Calibri"/>
                        <a:ea typeface="Times New Roman"/>
                        <a:cs typeface="Times New Roman"/>
                      </a:endParaRPr>
                    </a:p>
                  </a:txBody>
                  <a:tcPr marL="68580" marR="68580" marT="0" marB="0">
                    <a:lnL w="12700" cap="flat" cmpd="sng" algn="ctr">
                      <a:solidFill>
                        <a:srgbClr val="CF7B79"/>
                      </a:solidFill>
                      <a:prstDash val="solid"/>
                      <a:round/>
                      <a:headEnd type="none" w="med" len="med"/>
                      <a:tailEnd type="none" w="med" len="med"/>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c>
                  <a:txBody>
                    <a:bodyPr/>
                    <a:lstStyle/>
                    <a:p>
                      <a:pPr marL="0" marR="0" algn="just">
                        <a:lnSpc>
                          <a:spcPct val="115000"/>
                        </a:lnSpc>
                        <a:spcBef>
                          <a:spcPts val="0"/>
                        </a:spcBef>
                        <a:spcAft>
                          <a:spcPts val="0"/>
                        </a:spcAft>
                      </a:pPr>
                      <a:r>
                        <a:rPr lang="en-US" sz="2000" dirty="0">
                          <a:solidFill>
                            <a:schemeClr val="bg1"/>
                          </a:solidFill>
                          <a:effectLst/>
                          <a:latin typeface="Calibri"/>
                          <a:ea typeface="Times New Roman"/>
                          <a:cs typeface="Times New Roman"/>
                        </a:rPr>
                        <a:t>WIP to be worked as per Guidance Note</a:t>
                      </a:r>
                    </a:p>
                  </a:txBody>
                  <a:tcPr marL="68580" marR="68580" marT="0" marB="0">
                    <a:lnL>
                      <a:noFill/>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r>
              <a:tr h="0">
                <a:tc>
                  <a:txBody>
                    <a:bodyPr/>
                    <a:lstStyle/>
                    <a:p>
                      <a:pPr marL="0" marR="0" algn="just">
                        <a:lnSpc>
                          <a:spcPct val="115000"/>
                        </a:lnSpc>
                        <a:spcBef>
                          <a:spcPts val="0"/>
                        </a:spcBef>
                        <a:spcAft>
                          <a:spcPts val="0"/>
                        </a:spcAft>
                      </a:pPr>
                      <a:r>
                        <a:rPr lang="en-US" sz="2000" b="1" dirty="0">
                          <a:solidFill>
                            <a:schemeClr val="bg1"/>
                          </a:solidFill>
                          <a:effectLst/>
                          <a:latin typeface="Calibri"/>
                          <a:ea typeface="Times New Roman"/>
                          <a:cs typeface="Times New Roman"/>
                        </a:rPr>
                        <a:t>Properties which are held WIP on his own account</a:t>
                      </a:r>
                      <a:endParaRPr lang="en-US" sz="2000" dirty="0">
                        <a:solidFill>
                          <a:schemeClr val="bg1"/>
                        </a:solidFill>
                        <a:effectLst/>
                        <a:latin typeface="Calibri"/>
                        <a:ea typeface="Times New Roman"/>
                        <a:cs typeface="Times New Roman"/>
                      </a:endParaRPr>
                    </a:p>
                  </a:txBody>
                  <a:tcPr marL="68580" marR="68580" marT="0" marB="0">
                    <a:lnL w="12700" cap="flat" cmpd="sng" algn="ctr">
                      <a:solidFill>
                        <a:srgbClr val="CF7B79"/>
                      </a:solidFill>
                      <a:prstDash val="solid"/>
                      <a:round/>
                      <a:headEnd type="none" w="med" len="med"/>
                      <a:tailEnd type="none" w="med" len="med"/>
                    </a:lnL>
                    <a:lnR>
                      <a:noFill/>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c>
                  <a:txBody>
                    <a:bodyPr/>
                    <a:lstStyle/>
                    <a:p>
                      <a:pPr marL="0" marR="0" algn="just">
                        <a:lnSpc>
                          <a:spcPct val="115000"/>
                        </a:lnSpc>
                        <a:spcBef>
                          <a:spcPts val="0"/>
                        </a:spcBef>
                        <a:spcAft>
                          <a:spcPts val="0"/>
                        </a:spcAft>
                      </a:pPr>
                      <a:r>
                        <a:rPr lang="en-US" sz="2000" dirty="0">
                          <a:solidFill>
                            <a:schemeClr val="bg1"/>
                          </a:solidFill>
                          <a:effectLst/>
                          <a:latin typeface="Calibri"/>
                          <a:ea typeface="Times New Roman"/>
                          <a:cs typeface="Times New Roman"/>
                        </a:rPr>
                        <a:t>AS 2 – Valuation Of Inventory shall apply. This view has been supported by the following cases:</a:t>
                      </a:r>
                    </a:p>
                    <a:p>
                      <a:pPr marL="285750" marR="0" lvl="0" indent="-285750" algn="just">
                        <a:lnSpc>
                          <a:spcPct val="115000"/>
                        </a:lnSpc>
                        <a:spcBef>
                          <a:spcPts val="0"/>
                        </a:spcBef>
                        <a:spcAft>
                          <a:spcPts val="0"/>
                        </a:spcAft>
                        <a:buClr>
                          <a:schemeClr val="tx1"/>
                        </a:buClr>
                        <a:buFont typeface="Arial" panose="020B0604020202020204" pitchFamily="34" charset="0"/>
                        <a:buChar char="•"/>
                      </a:pPr>
                      <a:r>
                        <a:rPr lang="en-US" sz="2000" b="1" i="1" dirty="0" err="1">
                          <a:solidFill>
                            <a:schemeClr val="bg1"/>
                          </a:solidFill>
                          <a:effectLst/>
                          <a:latin typeface="Calibri"/>
                          <a:ea typeface="Times New Roman"/>
                          <a:cs typeface="Times New Roman"/>
                        </a:rPr>
                        <a:t>Chainrup</a:t>
                      </a:r>
                      <a:r>
                        <a:rPr lang="en-US" sz="2000" b="1" i="1" dirty="0">
                          <a:solidFill>
                            <a:schemeClr val="bg1"/>
                          </a:solidFill>
                          <a:effectLst/>
                          <a:latin typeface="Calibri"/>
                          <a:ea typeface="Times New Roman"/>
                          <a:cs typeface="Times New Roman"/>
                        </a:rPr>
                        <a:t> </a:t>
                      </a:r>
                      <a:r>
                        <a:rPr lang="en-US" sz="2000" b="1" i="1" dirty="0" err="1">
                          <a:solidFill>
                            <a:schemeClr val="bg1"/>
                          </a:solidFill>
                          <a:effectLst/>
                          <a:latin typeface="Calibri"/>
                          <a:ea typeface="Times New Roman"/>
                          <a:cs typeface="Times New Roman"/>
                        </a:rPr>
                        <a:t>Sampatram</a:t>
                      </a:r>
                      <a:r>
                        <a:rPr lang="en-US" sz="2000" b="1" i="1" dirty="0">
                          <a:solidFill>
                            <a:schemeClr val="bg1"/>
                          </a:solidFill>
                          <a:effectLst/>
                          <a:latin typeface="Calibri"/>
                          <a:ea typeface="Times New Roman"/>
                          <a:cs typeface="Times New Roman"/>
                        </a:rPr>
                        <a:t> v CIT (1953) 24 ITR 481(SC)</a:t>
                      </a:r>
                      <a:endParaRPr lang="en-US" sz="2000" dirty="0">
                        <a:solidFill>
                          <a:schemeClr val="bg1"/>
                        </a:solidFill>
                        <a:effectLst/>
                        <a:latin typeface="Calibri"/>
                        <a:ea typeface="Times New Roman"/>
                        <a:cs typeface="Times New Roman"/>
                      </a:endParaRPr>
                    </a:p>
                    <a:p>
                      <a:pPr marL="285750" marR="0" lvl="0" indent="-285750" algn="just">
                        <a:lnSpc>
                          <a:spcPct val="115000"/>
                        </a:lnSpc>
                        <a:spcBef>
                          <a:spcPts val="0"/>
                        </a:spcBef>
                        <a:spcAft>
                          <a:spcPts val="0"/>
                        </a:spcAft>
                        <a:buClr>
                          <a:schemeClr val="tx1"/>
                        </a:buClr>
                        <a:buFont typeface="Arial" panose="020B0604020202020204" pitchFamily="34" charset="0"/>
                        <a:buChar char="•"/>
                      </a:pPr>
                      <a:r>
                        <a:rPr lang="en-US" sz="2000" b="1" i="1" dirty="0">
                          <a:solidFill>
                            <a:schemeClr val="bg1"/>
                          </a:solidFill>
                          <a:effectLst/>
                          <a:latin typeface="Calibri"/>
                          <a:ea typeface="Times New Roman"/>
                          <a:cs typeface="Times New Roman"/>
                        </a:rPr>
                        <a:t>United Commercial Bank v CIT (1999) 240 ITR 355 (SC)</a:t>
                      </a:r>
                      <a:endParaRPr lang="en-US" sz="2000" dirty="0">
                        <a:solidFill>
                          <a:schemeClr val="bg1"/>
                        </a:solidFill>
                        <a:effectLst/>
                        <a:latin typeface="Calibri"/>
                        <a:ea typeface="Times New Roman"/>
                        <a:cs typeface="Times New Roman"/>
                      </a:endParaRPr>
                    </a:p>
                  </a:txBody>
                  <a:tcPr marL="68580" marR="68580" marT="0" marB="0">
                    <a:lnL>
                      <a:noFill/>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88A81D"/>
                    </a:solidFill>
                  </a:tcPr>
                </a:tc>
              </a:tr>
            </a:tbl>
          </a:graphicData>
        </a:graphic>
      </p:graphicFrame>
    </p:spTree>
    <p:extLst>
      <p:ext uri="{BB962C8B-B14F-4D97-AF65-F5344CB8AC3E}">
        <p14:creationId xmlns:p14="http://schemas.microsoft.com/office/powerpoint/2010/main" val="182763410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77</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701040" y="2091392"/>
            <a:ext cx="8077200" cy="2752741"/>
          </a:xfrm>
          <a:prstGeom prst="rect">
            <a:avLst/>
          </a:prstGeom>
          <a:noFill/>
        </p:spPr>
        <p:txBody>
          <a:bodyPr wrap="square" rtlCol="0">
            <a:spAutoFit/>
          </a:bodyPr>
          <a:lstStyle/>
          <a:p>
            <a:pPr>
              <a:spcAft>
                <a:spcPts val="1500"/>
              </a:spcAft>
            </a:pPr>
            <a:r>
              <a:rPr lang="en-US" sz="2400" kern="1400" spc="25" dirty="0">
                <a:solidFill>
                  <a:srgbClr val="17365D"/>
                </a:solidFill>
                <a:ea typeface="Times New Roman"/>
                <a:cs typeface="Times New Roman"/>
              </a:rPr>
              <a:t>TAX ACCOUNTING STANDARD-III</a:t>
            </a:r>
            <a:endParaRPr lang="en-US" sz="2400" kern="1400" spc="25" dirty="0">
              <a:solidFill>
                <a:srgbClr val="17365D"/>
              </a:solidFill>
              <a:latin typeface="Cambria"/>
              <a:ea typeface="Times New Roman"/>
              <a:cs typeface="Times New Roman"/>
            </a:endParaRPr>
          </a:p>
          <a:p>
            <a:pPr marL="457200" marR="0" algn="just">
              <a:lnSpc>
                <a:spcPct val="115000"/>
              </a:lnSpc>
              <a:spcBef>
                <a:spcPts val="0"/>
              </a:spcBef>
              <a:spcAft>
                <a:spcPts val="1000"/>
              </a:spcAft>
            </a:pPr>
            <a:r>
              <a:rPr lang="en-US" sz="2400" dirty="0">
                <a:solidFill>
                  <a:srgbClr val="88A81D"/>
                </a:solidFill>
                <a:ea typeface="Times New Roman"/>
                <a:cs typeface="Times New Roman"/>
              </a:rPr>
              <a:t>TAS III is not intended to apply to real estate developer other than contractors</a:t>
            </a:r>
            <a:r>
              <a:rPr lang="en-US" sz="2400" dirty="0">
                <a:solidFill>
                  <a:srgbClr val="632423"/>
                </a:solidFill>
                <a:ea typeface="Times New Roman"/>
                <a:cs typeface="Times New Roman"/>
              </a:rPr>
              <a:t>. </a:t>
            </a:r>
            <a:r>
              <a:rPr lang="en-US" sz="2400" dirty="0">
                <a:ea typeface="Times New Roman"/>
                <a:cs typeface="Times New Roman"/>
              </a:rPr>
              <a:t>Hence, the Guidance Note issued in 2012 will have to be followed by such persons and such revenue recognition should be valid from income tax point of view.</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276846485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78</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155044"/>
            <a:ext cx="8077200" cy="461665"/>
          </a:xfrm>
          <a:prstGeom prst="rect">
            <a:avLst/>
          </a:prstGeom>
          <a:noFill/>
        </p:spPr>
        <p:txBody>
          <a:bodyPr wrap="square" rtlCol="0">
            <a:spAutoFit/>
          </a:bodyPr>
          <a:lstStyle/>
          <a:p>
            <a:pPr>
              <a:spcAft>
                <a:spcPts val="1500"/>
              </a:spcAft>
            </a:pPr>
            <a:r>
              <a:rPr lang="en-US" sz="2400" kern="1400" spc="25" dirty="0">
                <a:solidFill>
                  <a:srgbClr val="17365D"/>
                </a:solidFill>
                <a:ea typeface="Times New Roman"/>
                <a:cs typeface="Times New Roman"/>
              </a:rPr>
              <a:t>Miscellaneous Issues:</a:t>
            </a:r>
            <a:endParaRPr lang="en-US" sz="2400" kern="1400" spc="25" dirty="0">
              <a:solidFill>
                <a:srgbClr val="17365D"/>
              </a:solidFill>
              <a:effectLst/>
              <a:latin typeface="Cambria"/>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graphicFrame>
        <p:nvGraphicFramePr>
          <p:cNvPr id="9" name="Diagram 8"/>
          <p:cNvGraphicFramePr/>
          <p:nvPr>
            <p:extLst>
              <p:ext uri="{D42A27DB-BD31-4B8C-83A1-F6EECF244321}">
                <p14:modId xmlns:p14="http://schemas.microsoft.com/office/powerpoint/2010/main" val="2337364675"/>
              </p:ext>
            </p:extLst>
          </p:nvPr>
        </p:nvGraphicFramePr>
        <p:xfrm>
          <a:off x="838200" y="2678264"/>
          <a:ext cx="7848600" cy="3200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80016879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79</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558743"/>
          </a:xfrm>
          <a:prstGeom prst="rect">
            <a:avLst/>
          </a:prstGeom>
          <a:noFill/>
        </p:spPr>
        <p:txBody>
          <a:bodyPr wrap="square" rtlCol="0">
            <a:spAutoFit/>
          </a:bodyPr>
          <a:lstStyle/>
          <a:p>
            <a:pPr algn="just">
              <a:lnSpc>
                <a:spcPct val="115000"/>
              </a:lnSpc>
              <a:spcAft>
                <a:spcPts val="1000"/>
              </a:spcAft>
            </a:pPr>
            <a:r>
              <a:rPr lang="en-US" sz="2800" dirty="0" smtClean="0">
                <a:ea typeface="Times New Roman"/>
                <a:cs typeface="Times New Roman"/>
              </a:rPr>
              <a:t> </a:t>
            </a:r>
            <a:endParaRPr lang="en-US" sz="20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graphicFrame>
        <p:nvGraphicFramePr>
          <p:cNvPr id="13" name="Diagram 12"/>
          <p:cNvGraphicFramePr/>
          <p:nvPr>
            <p:extLst>
              <p:ext uri="{D42A27DB-BD31-4B8C-83A1-F6EECF244321}">
                <p14:modId xmlns:p14="http://schemas.microsoft.com/office/powerpoint/2010/main" val="725760396"/>
              </p:ext>
            </p:extLst>
          </p:nvPr>
        </p:nvGraphicFramePr>
        <p:xfrm>
          <a:off x="762000" y="1981200"/>
          <a:ext cx="8001000" cy="44481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8255007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8</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2954655"/>
          </a:xfrm>
          <a:prstGeom prst="rect">
            <a:avLst/>
          </a:prstGeom>
          <a:noFill/>
        </p:spPr>
        <p:txBody>
          <a:bodyPr wrap="square" rtlCol="0">
            <a:spAutoFit/>
          </a:bodyPr>
          <a:lstStyle/>
          <a:p>
            <a:pPr algn="just">
              <a:lnSpc>
                <a:spcPct val="115000"/>
              </a:lnSpc>
              <a:spcAft>
                <a:spcPts val="1000"/>
              </a:spcAft>
            </a:pPr>
            <a:r>
              <a:rPr lang="en-US" sz="2400" dirty="0" smtClean="0">
                <a:ea typeface="Times New Roman"/>
                <a:cs typeface="Times New Roman"/>
              </a:rPr>
              <a:t> </a:t>
            </a:r>
          </a:p>
          <a:p>
            <a:pPr>
              <a:lnSpc>
                <a:spcPct val="115000"/>
              </a:lnSpc>
              <a:spcAft>
                <a:spcPts val="1000"/>
              </a:spcAft>
            </a:pPr>
            <a:r>
              <a:rPr lang="en-US" sz="2400" b="1" u="sng" dirty="0">
                <a:solidFill>
                  <a:srgbClr val="4F81BD"/>
                </a:solidFill>
                <a:ea typeface="Times New Roman"/>
                <a:cs typeface="Times New Roman"/>
              </a:rPr>
              <a:t>CONSTRUCTION CONTRACTS</a:t>
            </a:r>
            <a:endParaRPr lang="en-US" sz="2400" dirty="0">
              <a:ea typeface="Times New Roman"/>
              <a:cs typeface="Times New Roman"/>
            </a:endParaRPr>
          </a:p>
          <a:p>
            <a:pPr algn="just">
              <a:lnSpc>
                <a:spcPct val="115000"/>
              </a:lnSpc>
              <a:spcAft>
                <a:spcPts val="1000"/>
              </a:spcAft>
            </a:pPr>
            <a:r>
              <a:rPr lang="en-US" sz="2400" dirty="0">
                <a:ea typeface="Times New Roman"/>
                <a:cs typeface="Times New Roman"/>
              </a:rPr>
              <a:t>Accounting for construction contracts is done on the basis of </a:t>
            </a:r>
            <a:r>
              <a:rPr lang="en-US" sz="2400" b="1" dirty="0">
                <a:solidFill>
                  <a:srgbClr val="88A81D"/>
                </a:solidFill>
                <a:ea typeface="Times New Roman"/>
                <a:cs typeface="Times New Roman"/>
              </a:rPr>
              <a:t>AS-7</a:t>
            </a:r>
            <a:r>
              <a:rPr lang="en-US" sz="2400" dirty="0">
                <a:ea typeface="Times New Roman"/>
                <a:cs typeface="Times New Roman"/>
              </a:rPr>
              <a:t> which prescribes the standard to be followed. </a:t>
            </a:r>
            <a:r>
              <a:rPr lang="en-US" sz="2400" b="1" dirty="0">
                <a:solidFill>
                  <a:srgbClr val="88A81D"/>
                </a:solidFill>
                <a:ea typeface="Times New Roman"/>
                <a:cs typeface="Times New Roman"/>
              </a:rPr>
              <a:t>AS-7</a:t>
            </a:r>
            <a:r>
              <a:rPr lang="en-US" sz="2400" dirty="0">
                <a:ea typeface="Times New Roman"/>
                <a:cs typeface="Times New Roman"/>
              </a:rPr>
              <a:t> was first issued in </a:t>
            </a:r>
            <a:r>
              <a:rPr lang="en-US" sz="2400" b="1" dirty="0">
                <a:solidFill>
                  <a:srgbClr val="88A81D"/>
                </a:solidFill>
                <a:ea typeface="Times New Roman"/>
                <a:cs typeface="Times New Roman"/>
              </a:rPr>
              <a:t>1983</a:t>
            </a:r>
            <a:r>
              <a:rPr lang="en-US" sz="2400" b="1" dirty="0">
                <a:solidFill>
                  <a:srgbClr val="943634"/>
                </a:solidFill>
                <a:ea typeface="Times New Roman"/>
                <a:cs typeface="Times New Roman"/>
              </a:rPr>
              <a:t> </a:t>
            </a:r>
            <a:r>
              <a:rPr lang="en-US" sz="2400" dirty="0">
                <a:ea typeface="Times New Roman"/>
                <a:cs typeface="Times New Roman"/>
              </a:rPr>
              <a:t>and was revised in the year </a:t>
            </a:r>
            <a:r>
              <a:rPr lang="en-US" sz="2400" b="1" dirty="0">
                <a:solidFill>
                  <a:srgbClr val="88A81D"/>
                </a:solidFill>
                <a:ea typeface="Times New Roman"/>
                <a:cs typeface="Times New Roman"/>
              </a:rPr>
              <a:t>2002</a:t>
            </a:r>
            <a:r>
              <a:rPr lang="en-US" sz="2400" dirty="0">
                <a:ea typeface="Times New Roman"/>
                <a:cs typeface="Times New Roman"/>
              </a:rPr>
              <a:t>.</a:t>
            </a:r>
          </a:p>
          <a:p>
            <a:pPr algn="just">
              <a:lnSpc>
                <a:spcPct val="115000"/>
              </a:lnSpc>
              <a:spcAft>
                <a:spcPts val="1000"/>
              </a:spcAft>
            </a:pPr>
            <a:endParaRPr lang="en-US" sz="20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
        <p:nvSpPr>
          <p:cNvPr id="2" name="Rectangle 1"/>
          <p:cNvSpPr/>
          <p:nvPr/>
        </p:nvSpPr>
        <p:spPr>
          <a:xfrm>
            <a:off x="762000" y="2073387"/>
            <a:ext cx="7924800" cy="800219"/>
          </a:xfrm>
          <a:prstGeom prst="rect">
            <a:avLst/>
          </a:prstGeom>
        </p:spPr>
        <p:txBody>
          <a:bodyPr wrap="square">
            <a:spAutoFit/>
          </a:bodyPr>
          <a:lstStyle/>
          <a:p>
            <a:pPr lvl="0" algn="just">
              <a:lnSpc>
                <a:spcPct val="115000"/>
              </a:lnSpc>
              <a:spcAft>
                <a:spcPts val="1000"/>
              </a:spcAft>
            </a:pPr>
            <a:r>
              <a:rPr lang="en-US" sz="4000" dirty="0">
                <a:solidFill>
                  <a:prstClr val="black"/>
                </a:solidFill>
                <a:ea typeface="Times New Roman"/>
                <a:cs typeface="Times New Roman"/>
              </a:rPr>
              <a:t>ACCOUNTING ASPECT</a:t>
            </a:r>
          </a:p>
        </p:txBody>
      </p:sp>
    </p:spTree>
    <p:extLst>
      <p:ext uri="{BB962C8B-B14F-4D97-AF65-F5344CB8AC3E}">
        <p14:creationId xmlns:p14="http://schemas.microsoft.com/office/powerpoint/2010/main" val="142852713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80</a:t>
            </a:fld>
            <a:endParaRPr lang="en-US" sz="2400" b="1" dirty="0">
              <a:solidFill>
                <a:schemeClr val="bg1"/>
              </a:solidFill>
            </a:endParaRPr>
          </a:p>
        </p:txBody>
      </p:sp>
      <p:sp>
        <p:nvSpPr>
          <p:cNvPr id="26" name="TextBox 25"/>
          <p:cNvSpPr txBox="1"/>
          <p:nvPr/>
        </p:nvSpPr>
        <p:spPr>
          <a:xfrm>
            <a:off x="381000" y="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558743"/>
          </a:xfrm>
          <a:prstGeom prst="rect">
            <a:avLst/>
          </a:prstGeom>
          <a:noFill/>
        </p:spPr>
        <p:txBody>
          <a:bodyPr wrap="square" rtlCol="0">
            <a:spAutoFit/>
          </a:bodyPr>
          <a:lstStyle/>
          <a:p>
            <a:pPr algn="just">
              <a:lnSpc>
                <a:spcPct val="115000"/>
              </a:lnSpc>
              <a:spcAft>
                <a:spcPts val="1000"/>
              </a:spcAft>
            </a:pPr>
            <a:r>
              <a:rPr lang="en-US" sz="2800" dirty="0" smtClean="0">
                <a:ea typeface="Times New Roman"/>
                <a:cs typeface="Times New Roman"/>
              </a:rPr>
              <a:t> </a:t>
            </a:r>
            <a:endParaRPr lang="en-US" sz="20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graphicFrame>
        <p:nvGraphicFramePr>
          <p:cNvPr id="9" name="Diagram 8"/>
          <p:cNvGraphicFramePr/>
          <p:nvPr>
            <p:extLst>
              <p:ext uri="{D42A27DB-BD31-4B8C-83A1-F6EECF244321}">
                <p14:modId xmlns:p14="http://schemas.microsoft.com/office/powerpoint/2010/main" val="381236475"/>
              </p:ext>
            </p:extLst>
          </p:nvPr>
        </p:nvGraphicFramePr>
        <p:xfrm>
          <a:off x="685800" y="1905000"/>
          <a:ext cx="8305800" cy="4343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52798149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81</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558743"/>
          </a:xfrm>
          <a:prstGeom prst="rect">
            <a:avLst/>
          </a:prstGeom>
          <a:noFill/>
        </p:spPr>
        <p:txBody>
          <a:bodyPr wrap="square" rtlCol="0">
            <a:spAutoFit/>
          </a:bodyPr>
          <a:lstStyle/>
          <a:p>
            <a:pPr algn="just">
              <a:lnSpc>
                <a:spcPct val="115000"/>
              </a:lnSpc>
              <a:spcAft>
                <a:spcPts val="1000"/>
              </a:spcAft>
            </a:pPr>
            <a:r>
              <a:rPr lang="en-US" sz="2800" dirty="0" smtClean="0">
                <a:ea typeface="Times New Roman"/>
                <a:cs typeface="Times New Roman"/>
              </a:rPr>
              <a:t> </a:t>
            </a:r>
            <a:endParaRPr lang="en-US" sz="20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graphicFrame>
        <p:nvGraphicFramePr>
          <p:cNvPr id="13" name="Diagram 12"/>
          <p:cNvGraphicFramePr/>
          <p:nvPr>
            <p:extLst>
              <p:ext uri="{D42A27DB-BD31-4B8C-83A1-F6EECF244321}">
                <p14:modId xmlns:p14="http://schemas.microsoft.com/office/powerpoint/2010/main" val="522691237"/>
              </p:ext>
            </p:extLst>
          </p:nvPr>
        </p:nvGraphicFramePr>
        <p:xfrm>
          <a:off x="533400" y="1981200"/>
          <a:ext cx="8382000" cy="42862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892361700"/>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82</a:t>
            </a:fld>
            <a:endParaRPr lang="en-US" sz="2400" b="1" dirty="0">
              <a:solidFill>
                <a:schemeClr val="bg1"/>
              </a:solidFill>
            </a:endParaRPr>
          </a:p>
        </p:txBody>
      </p:sp>
      <p:sp>
        <p:nvSpPr>
          <p:cNvPr id="26" name="TextBox 25"/>
          <p:cNvSpPr txBox="1"/>
          <p:nvPr/>
        </p:nvSpPr>
        <p:spPr>
          <a:xfrm>
            <a:off x="381000" y="4572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514600"/>
            <a:ext cx="8077200" cy="3193695"/>
          </a:xfrm>
          <a:prstGeom prst="rect">
            <a:avLst/>
          </a:prstGeom>
          <a:noFill/>
        </p:spPr>
        <p:txBody>
          <a:bodyPr wrap="square" rtlCol="0">
            <a:spAutoFit/>
          </a:bodyPr>
          <a:lstStyle/>
          <a:p>
            <a:pPr>
              <a:lnSpc>
                <a:spcPct val="115000"/>
              </a:lnSpc>
              <a:spcAft>
                <a:spcPts val="1000"/>
              </a:spcAft>
            </a:pPr>
            <a:r>
              <a:rPr lang="en-US" sz="2400" b="1" u="sng" dirty="0">
                <a:solidFill>
                  <a:srgbClr val="4F81BD"/>
                </a:solidFill>
                <a:ea typeface="Times New Roman"/>
                <a:cs typeface="Times New Roman"/>
              </a:rPr>
              <a:t>JOINT DEVELOPMENT ARRANGEMENTS</a:t>
            </a:r>
            <a:endParaRPr lang="en-US" sz="2400" dirty="0">
              <a:ea typeface="Times New Roman"/>
              <a:cs typeface="Times New Roman"/>
            </a:endParaRPr>
          </a:p>
          <a:p>
            <a:pPr algn="just">
              <a:lnSpc>
                <a:spcPct val="115000"/>
              </a:lnSpc>
              <a:spcAft>
                <a:spcPts val="1000"/>
              </a:spcAft>
              <a:tabLst>
                <a:tab pos="1162050" algn="l"/>
              </a:tabLst>
            </a:pPr>
            <a:r>
              <a:rPr lang="en-US" sz="2400" dirty="0" smtClean="0">
                <a:ea typeface="Times New Roman"/>
                <a:cs typeface="Times New Roman"/>
              </a:rPr>
              <a:t>In </a:t>
            </a:r>
            <a:r>
              <a:rPr lang="en-US" sz="2400" dirty="0">
                <a:ea typeface="Times New Roman"/>
                <a:cs typeface="Times New Roman"/>
              </a:rPr>
              <a:t>a Joint Development Arrangement, there is</a:t>
            </a:r>
            <a:r>
              <a:rPr lang="en-US" sz="2400" b="1" dirty="0">
                <a:ea typeface="Times New Roman"/>
                <a:cs typeface="Times New Roman"/>
              </a:rPr>
              <a:t> </a:t>
            </a:r>
            <a:r>
              <a:rPr lang="en-US" sz="2400" b="1" dirty="0">
                <a:solidFill>
                  <a:srgbClr val="88A81D"/>
                </a:solidFill>
                <a:ea typeface="Times New Roman"/>
                <a:cs typeface="Times New Roman"/>
              </a:rPr>
              <a:t>landowner</a:t>
            </a:r>
            <a:r>
              <a:rPr lang="en-US" sz="2400" b="1" dirty="0">
                <a:ea typeface="Times New Roman"/>
                <a:cs typeface="Times New Roman"/>
              </a:rPr>
              <a:t> </a:t>
            </a:r>
            <a:r>
              <a:rPr lang="en-US" sz="2400" dirty="0">
                <a:ea typeface="Times New Roman"/>
                <a:cs typeface="Times New Roman"/>
              </a:rPr>
              <a:t>on one side and a developer on the other side. The </a:t>
            </a:r>
            <a:r>
              <a:rPr lang="en-US" sz="2400" b="1" dirty="0">
                <a:solidFill>
                  <a:srgbClr val="88A81D"/>
                </a:solidFill>
                <a:ea typeface="Times New Roman"/>
                <a:cs typeface="Times New Roman"/>
              </a:rPr>
              <a:t>developer</a:t>
            </a:r>
            <a:r>
              <a:rPr lang="en-US" sz="2400" dirty="0">
                <a:solidFill>
                  <a:srgbClr val="88A81D"/>
                </a:solidFill>
                <a:ea typeface="Times New Roman"/>
                <a:cs typeface="Times New Roman"/>
              </a:rPr>
              <a:t> </a:t>
            </a:r>
            <a:r>
              <a:rPr lang="en-US" sz="2400" dirty="0">
                <a:ea typeface="Times New Roman"/>
                <a:cs typeface="Times New Roman"/>
              </a:rPr>
              <a:t>agrees to </a:t>
            </a:r>
            <a:r>
              <a:rPr lang="en-US" sz="2400" b="1" dirty="0">
                <a:solidFill>
                  <a:srgbClr val="88A81D"/>
                </a:solidFill>
                <a:ea typeface="Times New Roman"/>
                <a:cs typeface="Times New Roman"/>
              </a:rPr>
              <a:t>construct at his own cost</a:t>
            </a:r>
            <a:r>
              <a:rPr lang="en-US" sz="2400" dirty="0">
                <a:solidFill>
                  <a:srgbClr val="88A81D"/>
                </a:solidFill>
                <a:ea typeface="Times New Roman"/>
                <a:cs typeface="Times New Roman"/>
              </a:rPr>
              <a:t> </a:t>
            </a:r>
            <a:r>
              <a:rPr lang="en-US" sz="2400" dirty="0">
                <a:ea typeface="Times New Roman"/>
                <a:cs typeface="Times New Roman"/>
              </a:rPr>
              <a:t>the entire developable area and </a:t>
            </a:r>
            <a:r>
              <a:rPr lang="en-US" sz="2400" dirty="0">
                <a:solidFill>
                  <a:srgbClr val="88A81D"/>
                </a:solidFill>
                <a:ea typeface="Times New Roman"/>
                <a:cs typeface="Times New Roman"/>
              </a:rPr>
              <a:t>reserve a certain pre-agreed constructed area for the landowner </a:t>
            </a:r>
            <a:r>
              <a:rPr lang="en-US" sz="2400" dirty="0">
                <a:ea typeface="Times New Roman"/>
                <a:cs typeface="Times New Roman"/>
              </a:rPr>
              <a:t>in consideration of the landowner allowing the developer to develop the property. </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95209714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83</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97064" y="1981200"/>
            <a:ext cx="8077200" cy="4171398"/>
          </a:xfrm>
          <a:prstGeom prst="rect">
            <a:avLst/>
          </a:prstGeom>
          <a:noFill/>
        </p:spPr>
        <p:txBody>
          <a:bodyPr wrap="square" rtlCol="0">
            <a:spAutoFit/>
          </a:bodyPr>
          <a:lstStyle/>
          <a:p>
            <a:pPr algn="just">
              <a:lnSpc>
                <a:spcPct val="115000"/>
              </a:lnSpc>
              <a:spcAft>
                <a:spcPts val="1000"/>
              </a:spcAft>
            </a:pPr>
            <a:r>
              <a:rPr lang="en-US" sz="2400" dirty="0">
                <a:ea typeface="Times New Roman"/>
                <a:cs typeface="Times New Roman"/>
              </a:rPr>
              <a:t>The </a:t>
            </a:r>
            <a:r>
              <a:rPr lang="en-US" sz="2400" b="1" dirty="0">
                <a:solidFill>
                  <a:srgbClr val="88A81D"/>
                </a:solidFill>
                <a:ea typeface="Times New Roman"/>
                <a:cs typeface="Times New Roman"/>
              </a:rPr>
              <a:t>buyer</a:t>
            </a:r>
            <a:r>
              <a:rPr lang="en-US" sz="2400" dirty="0">
                <a:solidFill>
                  <a:srgbClr val="943634"/>
                </a:solidFill>
                <a:ea typeface="Times New Roman"/>
                <a:cs typeface="Times New Roman"/>
              </a:rPr>
              <a:t> </a:t>
            </a:r>
            <a:r>
              <a:rPr lang="en-US" sz="2400" dirty="0">
                <a:ea typeface="Times New Roman"/>
                <a:cs typeface="Times New Roman"/>
              </a:rPr>
              <a:t>of the property </a:t>
            </a:r>
            <a:r>
              <a:rPr lang="en-US" sz="2400" b="1" dirty="0">
                <a:solidFill>
                  <a:srgbClr val="88A81D"/>
                </a:solidFill>
                <a:ea typeface="Times New Roman"/>
                <a:cs typeface="Times New Roman"/>
              </a:rPr>
              <a:t>holds two rights</a:t>
            </a:r>
            <a:r>
              <a:rPr lang="en-US" sz="2400" dirty="0">
                <a:solidFill>
                  <a:srgbClr val="88A81D"/>
                </a:solidFill>
                <a:ea typeface="Times New Roman"/>
                <a:cs typeface="Times New Roman"/>
              </a:rPr>
              <a:t> </a:t>
            </a:r>
            <a:r>
              <a:rPr lang="en-US" sz="2400" dirty="0">
                <a:ea typeface="Times New Roman"/>
                <a:cs typeface="Times New Roman"/>
              </a:rPr>
              <a:t>under two different agreements, one right entitling him to acquire undivided interest in land and second the right entitling him to have the unit constructed by the</a:t>
            </a:r>
            <a:r>
              <a:rPr lang="en-US" sz="2400" dirty="0">
                <a:solidFill>
                  <a:srgbClr val="88A81D"/>
                </a:solidFill>
                <a:ea typeface="Times New Roman"/>
                <a:cs typeface="Times New Roman"/>
              </a:rPr>
              <a:t> developer</a:t>
            </a:r>
            <a:r>
              <a:rPr lang="en-US" sz="2400" dirty="0">
                <a:ea typeface="Times New Roman"/>
                <a:cs typeface="Times New Roman"/>
              </a:rPr>
              <a:t>. </a:t>
            </a:r>
          </a:p>
          <a:p>
            <a:pPr algn="just">
              <a:lnSpc>
                <a:spcPct val="115000"/>
              </a:lnSpc>
              <a:spcAft>
                <a:spcPts val="1000"/>
              </a:spcAft>
            </a:pPr>
            <a:r>
              <a:rPr lang="en-US" sz="2400" dirty="0">
                <a:ea typeface="Times New Roman"/>
                <a:cs typeface="Times New Roman"/>
              </a:rPr>
              <a:t>The</a:t>
            </a:r>
            <a:r>
              <a:rPr lang="en-US" sz="2400" dirty="0">
                <a:solidFill>
                  <a:srgbClr val="88A81D"/>
                </a:solidFill>
                <a:ea typeface="Times New Roman"/>
                <a:cs typeface="Times New Roman"/>
              </a:rPr>
              <a:t> </a:t>
            </a:r>
            <a:r>
              <a:rPr lang="en-US" sz="2400" b="1" u="sng" dirty="0">
                <a:solidFill>
                  <a:srgbClr val="88A81D"/>
                </a:solidFill>
                <a:ea typeface="Times New Roman"/>
                <a:cs typeface="Times New Roman"/>
              </a:rPr>
              <a:t>issues</a:t>
            </a:r>
            <a:r>
              <a:rPr lang="en-US" sz="2400" dirty="0">
                <a:solidFill>
                  <a:srgbClr val="88A81D"/>
                </a:solidFill>
                <a:ea typeface="Times New Roman"/>
                <a:cs typeface="Times New Roman"/>
              </a:rPr>
              <a:t> </a:t>
            </a:r>
            <a:r>
              <a:rPr lang="en-US" sz="2400" dirty="0">
                <a:ea typeface="Times New Roman"/>
                <a:cs typeface="Times New Roman"/>
              </a:rPr>
              <a:t>which arise are</a:t>
            </a:r>
          </a:p>
          <a:p>
            <a:pPr marL="342900" marR="0" lvl="0" indent="-342900" algn="just">
              <a:lnSpc>
                <a:spcPct val="115000"/>
              </a:lnSpc>
              <a:spcBef>
                <a:spcPts val="0"/>
              </a:spcBef>
              <a:spcAft>
                <a:spcPts val="0"/>
              </a:spcAft>
              <a:buFont typeface="Symbol"/>
              <a:buChar char=""/>
            </a:pPr>
            <a:r>
              <a:rPr lang="en-US" sz="2400" dirty="0">
                <a:ea typeface="Times New Roman"/>
                <a:cs typeface="Times New Roman"/>
              </a:rPr>
              <a:t>Whether Joint Development Arrangement results in </a:t>
            </a:r>
            <a:r>
              <a:rPr lang="en-US" sz="2400" b="1" dirty="0">
                <a:solidFill>
                  <a:srgbClr val="88A81D"/>
                </a:solidFill>
                <a:ea typeface="Times New Roman"/>
                <a:cs typeface="Times New Roman"/>
              </a:rPr>
              <a:t>transfer</a:t>
            </a:r>
            <a:r>
              <a:rPr lang="en-US" sz="2400" b="1" dirty="0">
                <a:ea typeface="Times New Roman"/>
                <a:cs typeface="Times New Roman"/>
              </a:rPr>
              <a:t> </a:t>
            </a:r>
            <a:r>
              <a:rPr lang="en-US" sz="2400" dirty="0">
                <a:ea typeface="Times New Roman"/>
                <a:cs typeface="Times New Roman"/>
              </a:rPr>
              <a:t>of land from landowner to the developer?</a:t>
            </a:r>
          </a:p>
          <a:p>
            <a:pPr marL="342900" marR="0" lvl="0" indent="-342900" algn="just">
              <a:lnSpc>
                <a:spcPct val="115000"/>
              </a:lnSpc>
              <a:spcBef>
                <a:spcPts val="0"/>
              </a:spcBef>
              <a:spcAft>
                <a:spcPts val="1000"/>
              </a:spcAft>
              <a:buFont typeface="Symbol"/>
              <a:buChar char=""/>
            </a:pPr>
            <a:r>
              <a:rPr lang="en-US" sz="2400" dirty="0">
                <a:ea typeface="Times New Roman"/>
                <a:cs typeface="Times New Roman"/>
              </a:rPr>
              <a:t>At what </a:t>
            </a:r>
            <a:r>
              <a:rPr lang="en-US" sz="2400" b="1" dirty="0">
                <a:solidFill>
                  <a:srgbClr val="88A81D"/>
                </a:solidFill>
                <a:ea typeface="Times New Roman"/>
                <a:cs typeface="Times New Roman"/>
              </a:rPr>
              <a:t>point of time</a:t>
            </a:r>
            <a:r>
              <a:rPr lang="en-US" sz="2400" dirty="0">
                <a:solidFill>
                  <a:srgbClr val="88A81D"/>
                </a:solidFill>
                <a:ea typeface="Times New Roman"/>
                <a:cs typeface="Times New Roman"/>
              </a:rPr>
              <a:t> </a:t>
            </a:r>
            <a:r>
              <a:rPr lang="en-US" sz="2400" dirty="0">
                <a:ea typeface="Times New Roman"/>
                <a:cs typeface="Times New Roman"/>
              </a:rPr>
              <a:t>transfer is deemed to take place in terms of section 2(47)?</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100331765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84</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1981200"/>
            <a:ext cx="8077200" cy="3914918"/>
          </a:xfrm>
          <a:prstGeom prst="rect">
            <a:avLst/>
          </a:prstGeom>
          <a:noFill/>
        </p:spPr>
        <p:txBody>
          <a:bodyPr wrap="square" rtlCol="0">
            <a:spAutoFit/>
          </a:bodyPr>
          <a:lstStyle/>
          <a:p>
            <a:pPr marR="0" algn="just">
              <a:lnSpc>
                <a:spcPct val="115000"/>
              </a:lnSpc>
              <a:spcBef>
                <a:spcPts val="0"/>
              </a:spcBef>
              <a:spcAft>
                <a:spcPts val="0"/>
              </a:spcAft>
            </a:pPr>
            <a:r>
              <a:rPr lang="en-US" sz="2400" b="1" i="1" dirty="0">
                <a:solidFill>
                  <a:srgbClr val="88A81D"/>
                </a:solidFill>
                <a:ea typeface="Times New Roman"/>
                <a:cs typeface="Times New Roman"/>
              </a:rPr>
              <a:t>Bombay High Court in </a:t>
            </a:r>
            <a:r>
              <a:rPr lang="en-US" sz="2400" b="1" i="1" dirty="0" err="1">
                <a:solidFill>
                  <a:srgbClr val="88A81D"/>
                </a:solidFill>
                <a:ea typeface="Times New Roman"/>
                <a:cs typeface="Times New Roman"/>
              </a:rPr>
              <a:t>Chaturbhuj</a:t>
            </a:r>
            <a:r>
              <a:rPr lang="en-US" sz="2400" b="1" i="1" dirty="0">
                <a:solidFill>
                  <a:srgbClr val="88A81D"/>
                </a:solidFill>
                <a:ea typeface="Times New Roman"/>
                <a:cs typeface="Times New Roman"/>
              </a:rPr>
              <a:t> </a:t>
            </a:r>
            <a:r>
              <a:rPr lang="en-US" sz="2400" b="1" i="1" dirty="0" err="1">
                <a:solidFill>
                  <a:srgbClr val="88A81D"/>
                </a:solidFill>
                <a:ea typeface="Times New Roman"/>
                <a:cs typeface="Times New Roman"/>
              </a:rPr>
              <a:t>Dwarkadas</a:t>
            </a:r>
            <a:r>
              <a:rPr lang="en-US" sz="2400" b="1" i="1" dirty="0">
                <a:solidFill>
                  <a:srgbClr val="88A81D"/>
                </a:solidFill>
                <a:ea typeface="Times New Roman"/>
                <a:cs typeface="Times New Roman"/>
              </a:rPr>
              <a:t> Kapadia v CIT (2003) 260 ITR 491 </a:t>
            </a:r>
            <a:r>
              <a:rPr lang="en-US" sz="2400" b="1" i="1" dirty="0">
                <a:ea typeface="Times New Roman"/>
                <a:cs typeface="Times New Roman"/>
              </a:rPr>
              <a:t>i</a:t>
            </a:r>
            <a:r>
              <a:rPr lang="en-US" sz="2400" dirty="0">
                <a:ea typeface="Times New Roman"/>
                <a:cs typeface="Times New Roman"/>
              </a:rPr>
              <a:t>s relevant here. Few </a:t>
            </a:r>
            <a:r>
              <a:rPr lang="en-US" sz="2400" b="1" u="sng" dirty="0">
                <a:solidFill>
                  <a:srgbClr val="88A81D"/>
                </a:solidFill>
                <a:ea typeface="Times New Roman"/>
                <a:cs typeface="Times New Roman"/>
              </a:rPr>
              <a:t>major points</a:t>
            </a:r>
            <a:r>
              <a:rPr lang="en-US" sz="2400" b="1" dirty="0">
                <a:ea typeface="Times New Roman"/>
                <a:cs typeface="Times New Roman"/>
              </a:rPr>
              <a:t> </a:t>
            </a:r>
            <a:r>
              <a:rPr lang="en-US" sz="2400" dirty="0">
                <a:ea typeface="Times New Roman"/>
                <a:cs typeface="Times New Roman"/>
              </a:rPr>
              <a:t>which emerged from the decision are as follows</a:t>
            </a:r>
            <a:r>
              <a:rPr lang="en-US" sz="2400" dirty="0" smtClean="0">
                <a:ea typeface="Times New Roman"/>
                <a:cs typeface="Times New Roman"/>
              </a:rPr>
              <a:t>:</a:t>
            </a:r>
          </a:p>
          <a:p>
            <a:pPr marR="0" algn="just">
              <a:lnSpc>
                <a:spcPct val="115000"/>
              </a:lnSpc>
              <a:spcBef>
                <a:spcPts val="0"/>
              </a:spcBef>
              <a:spcAft>
                <a:spcPts val="0"/>
              </a:spcAft>
            </a:pPr>
            <a:endParaRPr lang="en-US" sz="2400" dirty="0">
              <a:ea typeface="Times New Roman"/>
              <a:cs typeface="Times New Roman"/>
            </a:endParaRPr>
          </a:p>
          <a:p>
            <a:pPr marL="342900" marR="0" lvl="0" indent="-342900" algn="just">
              <a:lnSpc>
                <a:spcPct val="115000"/>
              </a:lnSpc>
              <a:spcBef>
                <a:spcPts val="0"/>
              </a:spcBef>
              <a:spcAft>
                <a:spcPts val="0"/>
              </a:spcAft>
              <a:buFont typeface="Symbol"/>
              <a:buChar char=""/>
            </a:pPr>
            <a:r>
              <a:rPr lang="en-US" sz="2400" dirty="0">
                <a:ea typeface="Times New Roman"/>
                <a:cs typeface="Times New Roman"/>
              </a:rPr>
              <a:t>A Joint Development Arrangement does not amount to transfer in general law.</a:t>
            </a:r>
          </a:p>
          <a:p>
            <a:pPr marL="342900" marR="0" lvl="0" indent="-342900" algn="just">
              <a:lnSpc>
                <a:spcPct val="115000"/>
              </a:lnSpc>
              <a:spcBef>
                <a:spcPts val="0"/>
              </a:spcBef>
              <a:spcAft>
                <a:spcPts val="1000"/>
              </a:spcAft>
              <a:buFont typeface="Symbol"/>
              <a:buChar char=""/>
            </a:pPr>
            <a:r>
              <a:rPr lang="en-US" sz="2400" dirty="0">
                <a:ea typeface="Times New Roman"/>
                <a:cs typeface="Times New Roman"/>
              </a:rPr>
              <a:t>Since it does not amount to transfer in general law, the point of transfer for the purpose of capital gain tax has to be inferred in accordance with </a:t>
            </a:r>
            <a:r>
              <a:rPr lang="en-US" sz="2400" dirty="0">
                <a:solidFill>
                  <a:srgbClr val="88A81D"/>
                </a:solidFill>
                <a:ea typeface="Times New Roman"/>
                <a:cs typeface="Times New Roman"/>
              </a:rPr>
              <a:t>Sec 2(47)(v) </a:t>
            </a:r>
            <a:r>
              <a:rPr lang="en-US" sz="2400" dirty="0">
                <a:ea typeface="Times New Roman"/>
                <a:cs typeface="Times New Roman"/>
              </a:rPr>
              <a:t>of the Act.</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121007551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85</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09600" y="2286000"/>
            <a:ext cx="8077200" cy="3040512"/>
          </a:xfrm>
          <a:prstGeom prst="rect">
            <a:avLst/>
          </a:prstGeom>
          <a:noFill/>
        </p:spPr>
        <p:txBody>
          <a:bodyPr wrap="square" rtlCol="0">
            <a:spAutoFit/>
          </a:bodyPr>
          <a:lstStyle/>
          <a:p>
            <a:pPr marL="342900" marR="0" lvl="0" indent="-342900" algn="just">
              <a:lnSpc>
                <a:spcPct val="115000"/>
              </a:lnSpc>
              <a:spcBef>
                <a:spcPts val="0"/>
              </a:spcBef>
              <a:spcAft>
                <a:spcPts val="0"/>
              </a:spcAft>
              <a:buFont typeface="Symbol"/>
              <a:buChar char=""/>
            </a:pPr>
            <a:r>
              <a:rPr lang="en-US" sz="2400" dirty="0">
                <a:ea typeface="Times New Roman"/>
                <a:cs typeface="Times New Roman"/>
              </a:rPr>
              <a:t>The test to be applied to decide the year of chargeability is the year in which the </a:t>
            </a:r>
            <a:r>
              <a:rPr lang="en-US" sz="2400" dirty="0">
                <a:solidFill>
                  <a:srgbClr val="88A81D"/>
                </a:solidFill>
                <a:ea typeface="Times New Roman"/>
                <a:cs typeface="Times New Roman"/>
              </a:rPr>
              <a:t>transaction was entered into</a:t>
            </a:r>
            <a:r>
              <a:rPr lang="en-US" sz="2400" dirty="0">
                <a:ea typeface="Times New Roman"/>
                <a:cs typeface="Times New Roman"/>
              </a:rPr>
              <a:t>.</a:t>
            </a:r>
          </a:p>
          <a:p>
            <a:pPr marL="342900" marR="0" lvl="0" indent="-342900" algn="just">
              <a:lnSpc>
                <a:spcPct val="115000"/>
              </a:lnSpc>
              <a:spcBef>
                <a:spcPts val="0"/>
              </a:spcBef>
              <a:spcAft>
                <a:spcPts val="0"/>
              </a:spcAft>
              <a:buFont typeface="Symbol"/>
              <a:buChar char=""/>
            </a:pPr>
            <a:r>
              <a:rPr lang="en-US" sz="2400" dirty="0">
                <a:ea typeface="Times New Roman"/>
                <a:cs typeface="Times New Roman"/>
              </a:rPr>
              <a:t>In case </a:t>
            </a:r>
            <a:r>
              <a:rPr lang="en-US" sz="2400" dirty="0">
                <a:solidFill>
                  <a:srgbClr val="88A81D"/>
                </a:solidFill>
                <a:ea typeface="Times New Roman"/>
                <a:cs typeface="Times New Roman"/>
              </a:rPr>
              <a:t>Sec 2(47)(v) </a:t>
            </a:r>
            <a:r>
              <a:rPr lang="en-US" sz="2400" dirty="0">
                <a:ea typeface="Times New Roman"/>
                <a:cs typeface="Times New Roman"/>
              </a:rPr>
              <a:t>is found applicable to a case of Joint Development, the theory of substantial compliance is not relevant in deciding the date of transfer of property.</a:t>
            </a:r>
          </a:p>
          <a:p>
            <a:pPr marL="342900" marR="0" lvl="0" indent="-342900" algn="just">
              <a:lnSpc>
                <a:spcPct val="115000"/>
              </a:lnSpc>
              <a:spcBef>
                <a:spcPts val="0"/>
              </a:spcBef>
              <a:spcAft>
                <a:spcPts val="1000"/>
              </a:spcAft>
              <a:buFont typeface="Symbol"/>
              <a:buChar char=""/>
            </a:pPr>
            <a:r>
              <a:rPr lang="en-US" sz="2400" dirty="0">
                <a:ea typeface="Times New Roman"/>
                <a:cs typeface="Times New Roman"/>
              </a:rPr>
              <a:t>The agreement as whole should be read in order to decide the date of transfer of property.</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56086806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86</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286000"/>
            <a:ext cx="8077200" cy="3065455"/>
          </a:xfrm>
          <a:prstGeom prst="rect">
            <a:avLst/>
          </a:prstGeom>
          <a:noFill/>
        </p:spPr>
        <p:txBody>
          <a:bodyPr wrap="square" rtlCol="0">
            <a:spAutoFit/>
          </a:bodyPr>
          <a:lstStyle/>
          <a:p>
            <a:pPr marL="342900" marR="0" lvl="0" indent="-342900" algn="just">
              <a:lnSpc>
                <a:spcPct val="115000"/>
              </a:lnSpc>
              <a:spcBef>
                <a:spcPts val="0"/>
              </a:spcBef>
              <a:spcAft>
                <a:spcPts val="0"/>
              </a:spcAft>
              <a:buFont typeface="Symbol"/>
              <a:buChar char=""/>
            </a:pPr>
            <a:r>
              <a:rPr lang="en-US" sz="2400" dirty="0">
                <a:ea typeface="Times New Roman"/>
                <a:cs typeface="Times New Roman"/>
              </a:rPr>
              <a:t>If contract indicates </a:t>
            </a:r>
            <a:r>
              <a:rPr lang="en-US" sz="2400" b="1" dirty="0">
                <a:solidFill>
                  <a:srgbClr val="88A81D"/>
                </a:solidFill>
                <a:ea typeface="Times New Roman"/>
                <a:cs typeface="Times New Roman"/>
              </a:rPr>
              <a:t>transferring</a:t>
            </a:r>
            <a:r>
              <a:rPr lang="en-US" sz="2400" dirty="0">
                <a:ea typeface="Times New Roman"/>
                <a:cs typeface="Times New Roman"/>
              </a:rPr>
              <a:t> of </a:t>
            </a:r>
            <a:r>
              <a:rPr lang="en-US" sz="2400" b="1" dirty="0">
                <a:solidFill>
                  <a:srgbClr val="88A81D"/>
                </a:solidFill>
                <a:ea typeface="Times New Roman"/>
                <a:cs typeface="Times New Roman"/>
              </a:rPr>
              <a:t>complete control,</a:t>
            </a:r>
            <a:r>
              <a:rPr lang="en-US" sz="2400" dirty="0">
                <a:solidFill>
                  <a:srgbClr val="88A81D"/>
                </a:solidFill>
                <a:ea typeface="Times New Roman"/>
                <a:cs typeface="Times New Roman"/>
              </a:rPr>
              <a:t> </a:t>
            </a:r>
            <a:r>
              <a:rPr lang="en-US" sz="2400" dirty="0">
                <a:ea typeface="Times New Roman"/>
                <a:cs typeface="Times New Roman"/>
              </a:rPr>
              <a:t>over the property in </a:t>
            </a:r>
            <a:r>
              <a:rPr lang="en-US" sz="2400" dirty="0" err="1">
                <a:ea typeface="Times New Roman"/>
                <a:cs typeface="Times New Roman"/>
              </a:rPr>
              <a:t>favour</a:t>
            </a:r>
            <a:r>
              <a:rPr lang="en-US" sz="2400" dirty="0">
                <a:ea typeface="Times New Roman"/>
                <a:cs typeface="Times New Roman"/>
              </a:rPr>
              <a:t> of developer, then the </a:t>
            </a:r>
            <a:r>
              <a:rPr lang="en-US" sz="2400" b="1" dirty="0">
                <a:solidFill>
                  <a:srgbClr val="88A81D"/>
                </a:solidFill>
                <a:ea typeface="Times New Roman"/>
                <a:cs typeface="Times New Roman"/>
              </a:rPr>
              <a:t>date of contract</a:t>
            </a:r>
            <a:r>
              <a:rPr lang="en-US" sz="2400" dirty="0">
                <a:solidFill>
                  <a:srgbClr val="943634"/>
                </a:solidFill>
                <a:ea typeface="Times New Roman"/>
                <a:cs typeface="Times New Roman"/>
              </a:rPr>
              <a:t> </a:t>
            </a:r>
            <a:r>
              <a:rPr lang="en-US" sz="2400" dirty="0">
                <a:ea typeface="Times New Roman"/>
                <a:cs typeface="Times New Roman"/>
              </a:rPr>
              <a:t>would be relevant to decide the year of chargeability.</a:t>
            </a:r>
          </a:p>
          <a:p>
            <a:pPr marL="342900" marR="0" lvl="0" indent="-342900" algn="just">
              <a:lnSpc>
                <a:spcPct val="115000"/>
              </a:lnSpc>
              <a:spcBef>
                <a:spcPts val="0"/>
              </a:spcBef>
              <a:spcAft>
                <a:spcPts val="1000"/>
              </a:spcAft>
              <a:buFont typeface="Symbol"/>
              <a:buChar char=""/>
            </a:pPr>
            <a:r>
              <a:rPr lang="en-US" sz="2400" dirty="0">
                <a:ea typeface="Times New Roman"/>
                <a:cs typeface="Times New Roman"/>
              </a:rPr>
              <a:t>In case of </a:t>
            </a:r>
            <a:r>
              <a:rPr lang="en-US" sz="2400" b="1" dirty="0">
                <a:solidFill>
                  <a:srgbClr val="88A81D"/>
                </a:solidFill>
                <a:ea typeface="Times New Roman"/>
                <a:cs typeface="Times New Roman"/>
              </a:rPr>
              <a:t>Sec 2(47)(v) applies</a:t>
            </a:r>
            <a:r>
              <a:rPr lang="en-US" sz="2400" dirty="0">
                <a:solidFill>
                  <a:srgbClr val="88A81D"/>
                </a:solidFill>
                <a:ea typeface="Times New Roman"/>
                <a:cs typeface="Times New Roman"/>
              </a:rPr>
              <a:t>, </a:t>
            </a:r>
            <a:r>
              <a:rPr lang="en-US" sz="2400" dirty="0">
                <a:ea typeface="Times New Roman"/>
                <a:cs typeface="Times New Roman"/>
              </a:rPr>
              <a:t>the date of actual possession is irrelevant. The </a:t>
            </a:r>
            <a:r>
              <a:rPr lang="en-US" sz="2400" b="1" dirty="0">
                <a:solidFill>
                  <a:srgbClr val="88A81D"/>
                </a:solidFill>
                <a:ea typeface="Times New Roman"/>
                <a:cs typeface="Times New Roman"/>
              </a:rPr>
              <a:t>date of entering into transaction allowing possession is important</a:t>
            </a:r>
            <a:r>
              <a:rPr lang="en-US" sz="2400" dirty="0">
                <a:ea typeface="Times New Roman"/>
                <a:cs typeface="Times New Roman"/>
              </a:rPr>
              <a:t>.</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275345028"/>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87</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286000"/>
            <a:ext cx="8077200" cy="2191049"/>
          </a:xfrm>
          <a:prstGeom prst="rect">
            <a:avLst/>
          </a:prstGeom>
          <a:noFill/>
        </p:spPr>
        <p:txBody>
          <a:bodyPr wrap="square" rtlCol="0">
            <a:spAutoFit/>
          </a:bodyPr>
          <a:lstStyle/>
          <a:p>
            <a:pPr marL="55563" marR="0" algn="just">
              <a:lnSpc>
                <a:spcPct val="115000"/>
              </a:lnSpc>
              <a:spcBef>
                <a:spcPts val="0"/>
              </a:spcBef>
              <a:spcAft>
                <a:spcPts val="1000"/>
              </a:spcAft>
            </a:pPr>
            <a:r>
              <a:rPr lang="en-US" sz="2400" dirty="0">
                <a:ea typeface="Times New Roman"/>
                <a:cs typeface="Times New Roman"/>
              </a:rPr>
              <a:t>Thus, it is seen that it is the terms of agreement that decide whether there is any transaction involving the allowing possession of an immovable property has taken place so as to amount to transfer U/s 2(47)(v).Neither the date of agreement nor date of actual possession is material. </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15846133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88</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09600" y="2209800"/>
            <a:ext cx="8077200" cy="3244991"/>
          </a:xfrm>
          <a:prstGeom prst="rect">
            <a:avLst/>
          </a:prstGeom>
          <a:noFill/>
        </p:spPr>
        <p:txBody>
          <a:bodyPr wrap="square" rtlCol="0">
            <a:spAutoFit/>
          </a:bodyPr>
          <a:lstStyle/>
          <a:p>
            <a:pPr>
              <a:lnSpc>
                <a:spcPct val="115000"/>
              </a:lnSpc>
              <a:spcBef>
                <a:spcPts val="1000"/>
              </a:spcBef>
              <a:spcAft>
                <a:spcPts val="1400"/>
              </a:spcAft>
            </a:pPr>
            <a:r>
              <a:rPr lang="en-US" sz="2400" b="1" i="1" dirty="0">
                <a:solidFill>
                  <a:srgbClr val="88A81D"/>
                </a:solidFill>
                <a:ea typeface="Times New Roman"/>
                <a:cs typeface="Times New Roman"/>
              </a:rPr>
              <a:t>Other Issues</a:t>
            </a:r>
          </a:p>
          <a:p>
            <a:pPr marL="342900" marR="0" lvl="0" indent="-342900" algn="just">
              <a:lnSpc>
                <a:spcPct val="115000"/>
              </a:lnSpc>
              <a:spcBef>
                <a:spcPts val="0"/>
              </a:spcBef>
              <a:spcAft>
                <a:spcPts val="0"/>
              </a:spcAft>
              <a:buFont typeface="Symbol"/>
              <a:buChar char=""/>
            </a:pPr>
            <a:r>
              <a:rPr lang="en-US" sz="2400" b="1" dirty="0" smtClean="0">
                <a:solidFill>
                  <a:srgbClr val="4F81BD"/>
                </a:solidFill>
                <a:ea typeface="Times New Roman"/>
                <a:cs typeface="Times New Roman"/>
              </a:rPr>
              <a:t>Evaluating </a:t>
            </a:r>
            <a:r>
              <a:rPr lang="en-US" sz="2400" b="1" dirty="0">
                <a:solidFill>
                  <a:srgbClr val="4F81BD"/>
                </a:solidFill>
                <a:ea typeface="Times New Roman"/>
                <a:cs typeface="Times New Roman"/>
              </a:rPr>
              <a:t>consideration in JD arrangement:</a:t>
            </a:r>
            <a:endParaRPr lang="en-US" sz="2400" dirty="0">
              <a:ea typeface="Times New Roman"/>
              <a:cs typeface="Times New Roman"/>
            </a:endParaRPr>
          </a:p>
          <a:p>
            <a:pPr marL="341313" marR="0" algn="just">
              <a:lnSpc>
                <a:spcPct val="115000"/>
              </a:lnSpc>
              <a:spcBef>
                <a:spcPts val="0"/>
              </a:spcBef>
              <a:spcAft>
                <a:spcPts val="1000"/>
              </a:spcAft>
            </a:pPr>
            <a:r>
              <a:rPr lang="en-US" sz="2400" dirty="0">
                <a:ea typeface="Times New Roman"/>
                <a:cs typeface="Times New Roman"/>
              </a:rPr>
              <a:t>The problem of valuation of consideration arise in respect of that part of consideration that is expressed in terms of constructed area falling to the share of landowner. Usually the </a:t>
            </a:r>
            <a:r>
              <a:rPr lang="en-US" sz="2400" b="1" dirty="0">
                <a:solidFill>
                  <a:srgbClr val="88A81D"/>
                </a:solidFill>
                <a:ea typeface="Times New Roman"/>
                <a:cs typeface="Times New Roman"/>
              </a:rPr>
              <a:t>fair value of the land surrendered</a:t>
            </a:r>
            <a:r>
              <a:rPr lang="en-US" sz="2400" dirty="0">
                <a:solidFill>
                  <a:srgbClr val="88A81D"/>
                </a:solidFill>
                <a:ea typeface="Times New Roman"/>
                <a:cs typeface="Times New Roman"/>
              </a:rPr>
              <a:t> </a:t>
            </a:r>
            <a:r>
              <a:rPr lang="en-US" sz="2400" dirty="0">
                <a:ea typeface="Times New Roman"/>
                <a:cs typeface="Times New Roman"/>
              </a:rPr>
              <a:t>to the developer will be consideration for transaction.</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175169580"/>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89</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144029"/>
            <a:ext cx="8077200" cy="2215991"/>
          </a:xfrm>
          <a:prstGeom prst="rect">
            <a:avLst/>
          </a:prstGeom>
          <a:noFill/>
        </p:spPr>
        <p:txBody>
          <a:bodyPr wrap="square" rtlCol="0">
            <a:spAutoFit/>
          </a:bodyPr>
          <a:lstStyle/>
          <a:p>
            <a:pPr marL="342900" marR="0" lvl="0" indent="-342900" algn="just">
              <a:lnSpc>
                <a:spcPct val="115000"/>
              </a:lnSpc>
              <a:spcBef>
                <a:spcPts val="0"/>
              </a:spcBef>
              <a:spcAft>
                <a:spcPts val="0"/>
              </a:spcAft>
              <a:buFont typeface="Symbol"/>
              <a:buChar char=""/>
            </a:pPr>
            <a:r>
              <a:rPr lang="en-US" sz="2400" b="1" dirty="0">
                <a:solidFill>
                  <a:srgbClr val="4F81BD"/>
                </a:solidFill>
                <a:ea typeface="Times New Roman"/>
                <a:cs typeface="Times New Roman"/>
              </a:rPr>
              <a:t> JD arrangement as Joint Venture</a:t>
            </a:r>
            <a:endParaRPr lang="en-US" sz="2400" dirty="0">
              <a:ea typeface="Times New Roman"/>
              <a:cs typeface="Times New Roman"/>
            </a:endParaRPr>
          </a:p>
          <a:p>
            <a:pPr marL="742950" marR="0" algn="just">
              <a:lnSpc>
                <a:spcPct val="115000"/>
              </a:lnSpc>
              <a:spcBef>
                <a:spcPts val="0"/>
              </a:spcBef>
              <a:spcAft>
                <a:spcPts val="1000"/>
              </a:spcAft>
            </a:pPr>
            <a:r>
              <a:rPr lang="en-US" sz="2400" dirty="0">
                <a:ea typeface="Times New Roman"/>
                <a:cs typeface="Times New Roman"/>
              </a:rPr>
              <a:t>AS 27 defines Joint Venture as </a:t>
            </a:r>
            <a:r>
              <a:rPr lang="en-US" sz="2400" i="1" dirty="0">
                <a:ea typeface="Times New Roman"/>
                <a:cs typeface="Times New Roman"/>
              </a:rPr>
              <a:t>“A joint venture is a contractual arrangement whereby two or more parties undertake an economic activity, </a:t>
            </a:r>
            <a:r>
              <a:rPr lang="en-US" sz="2400" i="1" dirty="0">
                <a:solidFill>
                  <a:srgbClr val="88A81D"/>
                </a:solidFill>
                <a:ea typeface="Times New Roman"/>
                <a:cs typeface="Times New Roman"/>
              </a:rPr>
              <a:t>which is subject to joint control</a:t>
            </a:r>
            <a:r>
              <a:rPr lang="en-US" sz="2400" i="1" dirty="0">
                <a:ea typeface="Times New Roman"/>
                <a:cs typeface="Times New Roman"/>
              </a:rPr>
              <a:t>.”</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12067803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9</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708329" y="1981200"/>
            <a:ext cx="8077200" cy="3644780"/>
          </a:xfrm>
          <a:prstGeom prst="rect">
            <a:avLst/>
          </a:prstGeom>
          <a:noFill/>
        </p:spPr>
        <p:txBody>
          <a:bodyPr wrap="square" rtlCol="0">
            <a:spAutoFit/>
          </a:bodyPr>
          <a:lstStyle/>
          <a:p>
            <a:pPr>
              <a:lnSpc>
                <a:spcPct val="115000"/>
              </a:lnSpc>
              <a:spcBef>
                <a:spcPts val="1000"/>
              </a:spcBef>
              <a:spcAft>
                <a:spcPts val="1400"/>
              </a:spcAft>
            </a:pPr>
            <a:r>
              <a:rPr lang="en-US" sz="2400" b="1" i="1" dirty="0">
                <a:solidFill>
                  <a:srgbClr val="88A81D"/>
                </a:solidFill>
                <a:ea typeface="Times New Roman"/>
                <a:cs typeface="Times New Roman"/>
              </a:rPr>
              <a:t>Salient Features of AS 7 (Revised)</a:t>
            </a:r>
          </a:p>
          <a:p>
            <a:pPr marL="342900" marR="0" lvl="0" indent="-342900" algn="just">
              <a:lnSpc>
                <a:spcPct val="115000"/>
              </a:lnSpc>
              <a:spcBef>
                <a:spcPts val="0"/>
              </a:spcBef>
              <a:spcAft>
                <a:spcPts val="0"/>
              </a:spcAft>
              <a:buFont typeface="Symbol"/>
              <a:buChar char=""/>
            </a:pPr>
            <a:r>
              <a:rPr lang="en-US" sz="2400" dirty="0">
                <a:ea typeface="Droid Sans Fallback"/>
                <a:cs typeface="Times New Roman"/>
              </a:rPr>
              <a:t>The standard </a:t>
            </a:r>
            <a:r>
              <a:rPr lang="en-US" sz="2400" b="1" dirty="0">
                <a:solidFill>
                  <a:srgbClr val="88A81D"/>
                </a:solidFill>
                <a:latin typeface="Cambria"/>
                <a:ea typeface="Times New Roman"/>
                <a:cs typeface="Times New Roman"/>
              </a:rPr>
              <a:t>applies</a:t>
            </a:r>
            <a:r>
              <a:rPr lang="en-US" sz="2400" dirty="0">
                <a:ea typeface="Droid Sans Fallback"/>
                <a:cs typeface="Times New Roman"/>
              </a:rPr>
              <a:t> only to accounting for </a:t>
            </a:r>
            <a:r>
              <a:rPr lang="en-US" sz="2400" b="1" dirty="0">
                <a:solidFill>
                  <a:srgbClr val="88A81D"/>
                </a:solidFill>
                <a:latin typeface="Cambria"/>
                <a:ea typeface="Times New Roman"/>
                <a:cs typeface="Times New Roman"/>
              </a:rPr>
              <a:t>construction contracts</a:t>
            </a:r>
            <a:r>
              <a:rPr lang="en-US" sz="2400" dirty="0">
                <a:ea typeface="Droid Sans Fallback"/>
                <a:cs typeface="Times New Roman"/>
              </a:rPr>
              <a:t>.</a:t>
            </a:r>
          </a:p>
          <a:p>
            <a:pPr marL="342900" marR="0" lvl="0" indent="-342900" algn="just">
              <a:lnSpc>
                <a:spcPct val="115000"/>
              </a:lnSpc>
              <a:spcBef>
                <a:spcPts val="0"/>
              </a:spcBef>
              <a:spcAft>
                <a:spcPts val="0"/>
              </a:spcAft>
              <a:buFont typeface="Symbol"/>
              <a:buChar char=""/>
            </a:pPr>
            <a:r>
              <a:rPr lang="en-US" sz="2400" dirty="0">
                <a:ea typeface="Droid Sans Fallback"/>
                <a:cs typeface="Times New Roman"/>
              </a:rPr>
              <a:t>It </a:t>
            </a:r>
            <a:r>
              <a:rPr lang="en-US" sz="2400" b="1" dirty="0">
                <a:solidFill>
                  <a:srgbClr val="88A81D"/>
                </a:solidFill>
                <a:latin typeface="Cambria"/>
                <a:ea typeface="Times New Roman"/>
                <a:cs typeface="Times New Roman"/>
              </a:rPr>
              <a:t>doesn’t apply to accounting for real estate development</a:t>
            </a:r>
            <a:r>
              <a:rPr lang="en-US" sz="2400" dirty="0">
                <a:solidFill>
                  <a:srgbClr val="88A81D"/>
                </a:solidFill>
                <a:ea typeface="Droid Sans Fallback"/>
                <a:cs typeface="Times New Roman"/>
              </a:rPr>
              <a:t> </a:t>
            </a:r>
            <a:r>
              <a:rPr lang="en-US" sz="2400" dirty="0">
                <a:ea typeface="Droid Sans Fallback"/>
                <a:cs typeface="Times New Roman"/>
              </a:rPr>
              <a:t>undertaken </a:t>
            </a:r>
            <a:r>
              <a:rPr lang="en-US" sz="2400" u="sng" dirty="0">
                <a:ea typeface="Droid Sans Fallback"/>
                <a:cs typeface="Times New Roman"/>
              </a:rPr>
              <a:t>as a venture by an enterprise</a:t>
            </a:r>
            <a:r>
              <a:rPr lang="en-US" sz="2400" dirty="0">
                <a:ea typeface="Droid Sans Fallback"/>
                <a:cs typeface="Times New Roman"/>
              </a:rPr>
              <a:t>, as was possible with the earlier standard.</a:t>
            </a:r>
            <a:endParaRPr lang="en-US" sz="2400" dirty="0">
              <a:ea typeface="Droid Sans Fallback"/>
              <a:cs typeface="Lohit Hindi"/>
            </a:endParaRPr>
          </a:p>
          <a:p>
            <a:pPr marL="342900" marR="0" lvl="0" indent="-342900" algn="just">
              <a:lnSpc>
                <a:spcPct val="115000"/>
              </a:lnSpc>
              <a:spcBef>
                <a:spcPts val="0"/>
              </a:spcBef>
              <a:spcAft>
                <a:spcPts val="0"/>
              </a:spcAft>
              <a:buFont typeface="Symbol"/>
              <a:buChar char=""/>
            </a:pPr>
            <a:r>
              <a:rPr lang="en-US" sz="2400" dirty="0">
                <a:ea typeface="Droid Sans Fallback"/>
                <a:cs typeface="Times New Roman"/>
              </a:rPr>
              <a:t>The standard prescribes only the </a:t>
            </a:r>
            <a:r>
              <a:rPr lang="en-US" sz="2400" b="1" dirty="0">
                <a:solidFill>
                  <a:srgbClr val="88A81D"/>
                </a:solidFill>
                <a:latin typeface="Cambria"/>
                <a:ea typeface="Times New Roman"/>
                <a:cs typeface="Times New Roman"/>
              </a:rPr>
              <a:t>PCM</a:t>
            </a:r>
            <a:r>
              <a:rPr lang="en-US" sz="2400" dirty="0">
                <a:ea typeface="Droid Sans Fallback"/>
                <a:cs typeface="Times New Roman"/>
              </a:rPr>
              <a:t> for revenue recognition.</a:t>
            </a:r>
            <a:endParaRPr lang="en-US" sz="2400" dirty="0">
              <a:ea typeface="Droid Sans Fallback"/>
              <a:cs typeface="Lohit Hindi"/>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921874240"/>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90</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286000"/>
            <a:ext cx="8077200" cy="2615781"/>
          </a:xfrm>
          <a:prstGeom prst="rect">
            <a:avLst/>
          </a:prstGeom>
          <a:noFill/>
        </p:spPr>
        <p:txBody>
          <a:bodyPr wrap="square" rtlCol="0">
            <a:spAutoFit/>
          </a:bodyPr>
          <a:lstStyle/>
          <a:p>
            <a:pPr marR="0" algn="just">
              <a:lnSpc>
                <a:spcPct val="115000"/>
              </a:lnSpc>
              <a:spcBef>
                <a:spcPts val="0"/>
              </a:spcBef>
              <a:spcAft>
                <a:spcPts val="1000"/>
              </a:spcAft>
            </a:pPr>
            <a:r>
              <a:rPr lang="en-US" sz="2400" dirty="0">
                <a:ea typeface="Times New Roman"/>
                <a:cs typeface="Times New Roman"/>
              </a:rPr>
              <a:t>Thus, if on proper reading of JD agreement it is noticed that the landowner has contractually agreed sharing of control of activities(i.e. power to govern the financial and operating policies of the venture), the agreement is joint venture agreement. Joint Venture should normally be construed as AOP or BOI.</a:t>
            </a:r>
            <a:r>
              <a:rPr lang="en-US" sz="2400" b="1" dirty="0">
                <a:ea typeface="Times New Roman"/>
                <a:cs typeface="Times New Roman"/>
              </a:rPr>
              <a:t> </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18016010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91</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63271" y="2110607"/>
            <a:ext cx="8077200" cy="3244991"/>
          </a:xfrm>
          <a:prstGeom prst="rect">
            <a:avLst/>
          </a:prstGeom>
          <a:noFill/>
        </p:spPr>
        <p:txBody>
          <a:bodyPr wrap="square" rtlCol="0">
            <a:spAutoFit/>
          </a:bodyPr>
          <a:lstStyle/>
          <a:p>
            <a:pPr>
              <a:lnSpc>
                <a:spcPct val="115000"/>
              </a:lnSpc>
              <a:spcBef>
                <a:spcPts val="1000"/>
              </a:spcBef>
              <a:spcAft>
                <a:spcPts val="1400"/>
              </a:spcAft>
            </a:pPr>
            <a:r>
              <a:rPr lang="en-US" sz="2400" b="1" i="1" dirty="0">
                <a:solidFill>
                  <a:srgbClr val="88A81D"/>
                </a:solidFill>
                <a:ea typeface="Times New Roman"/>
                <a:cs typeface="Times New Roman"/>
              </a:rPr>
              <a:t>Service Tax and Joint Development Arrangements</a:t>
            </a:r>
          </a:p>
          <a:p>
            <a:pPr>
              <a:lnSpc>
                <a:spcPct val="115000"/>
              </a:lnSpc>
              <a:spcAft>
                <a:spcPts val="1000"/>
              </a:spcAft>
            </a:pPr>
            <a:r>
              <a:rPr lang="en-US" sz="2400" dirty="0">
                <a:ea typeface="Times New Roman"/>
                <a:cs typeface="Times New Roman"/>
              </a:rPr>
              <a:t>In a joint development arrangement, landowner is promised by developer a certain constructed area. Here the developer will be deemed to have provided construction services. As the landowner is promised </a:t>
            </a:r>
            <a:r>
              <a:rPr lang="en-US" sz="2400" b="1" dirty="0">
                <a:solidFill>
                  <a:srgbClr val="88A81D"/>
                </a:solidFill>
                <a:ea typeface="Times New Roman"/>
                <a:cs typeface="Times New Roman"/>
              </a:rPr>
              <a:t>consideration in kind </a:t>
            </a:r>
            <a:r>
              <a:rPr lang="en-US" sz="2400" dirty="0">
                <a:ea typeface="Times New Roman"/>
                <a:cs typeface="Times New Roman"/>
              </a:rPr>
              <a:t>the value of service will have to be determined in accordance with </a:t>
            </a:r>
            <a:r>
              <a:rPr lang="en-US" sz="2400" b="1" dirty="0">
                <a:solidFill>
                  <a:srgbClr val="88A81D"/>
                </a:solidFill>
                <a:ea typeface="Times New Roman"/>
                <a:cs typeface="Times New Roman"/>
              </a:rPr>
              <a:t>Rule 3 of Service Tax (Determination of Value) Rules, 2006</a:t>
            </a:r>
            <a:r>
              <a:rPr lang="en-US" sz="2400" dirty="0">
                <a:ea typeface="Times New Roman"/>
                <a:cs typeface="Times New Roman"/>
              </a:rPr>
              <a:t>. </a:t>
            </a: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594169673"/>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92</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01649" y="2116571"/>
            <a:ext cx="8305800" cy="3914918"/>
          </a:xfrm>
          <a:prstGeom prst="rect">
            <a:avLst/>
          </a:prstGeom>
          <a:noFill/>
        </p:spPr>
        <p:txBody>
          <a:bodyPr wrap="square" rtlCol="0">
            <a:spAutoFit/>
          </a:bodyPr>
          <a:lstStyle/>
          <a:p>
            <a:pPr algn="just">
              <a:lnSpc>
                <a:spcPct val="115000"/>
              </a:lnSpc>
            </a:pPr>
            <a:r>
              <a:rPr lang="en-US" sz="2400" dirty="0">
                <a:ea typeface="Times New Roman"/>
                <a:cs typeface="Helvetica"/>
              </a:rPr>
              <a:t>The value of non-monetary consideration is determined as per section 67 of the Act and the Service Tax (Determination of Value) Rules 2006, which is </a:t>
            </a:r>
            <a:r>
              <a:rPr lang="en-US" sz="2400" b="1" dirty="0">
                <a:solidFill>
                  <a:srgbClr val="88A81D"/>
                </a:solidFill>
                <a:ea typeface="Times New Roman"/>
                <a:cs typeface="Helvetica"/>
              </a:rPr>
              <a:t>equivalent money value of such consideration</a:t>
            </a:r>
            <a:r>
              <a:rPr lang="en-US" sz="2400" dirty="0">
                <a:solidFill>
                  <a:srgbClr val="943634"/>
                </a:solidFill>
                <a:ea typeface="Times New Roman"/>
                <a:cs typeface="Helvetica"/>
              </a:rPr>
              <a:t> </a:t>
            </a:r>
            <a:r>
              <a:rPr lang="en-US" sz="2400" dirty="0">
                <a:ea typeface="Times New Roman"/>
                <a:cs typeface="Helvetica"/>
              </a:rPr>
              <a:t>and if not ascertainable, then as follows:-</a:t>
            </a:r>
            <a:endParaRPr lang="en-US" sz="2400" dirty="0">
              <a:ea typeface="Times New Roman"/>
              <a:cs typeface="Times New Roman"/>
            </a:endParaRPr>
          </a:p>
          <a:p>
            <a:pPr algn="just">
              <a:lnSpc>
                <a:spcPct val="115000"/>
              </a:lnSpc>
            </a:pPr>
            <a:r>
              <a:rPr lang="en-US" sz="2400" dirty="0">
                <a:ea typeface="Times New Roman"/>
                <a:cs typeface="Helvetica"/>
              </a:rPr>
              <a:t>On the basis of </a:t>
            </a:r>
            <a:r>
              <a:rPr lang="en-US" sz="2400" b="1" dirty="0">
                <a:solidFill>
                  <a:srgbClr val="88A81D"/>
                </a:solidFill>
                <a:ea typeface="Times New Roman"/>
                <a:cs typeface="Helvetica"/>
              </a:rPr>
              <a:t>gross amount charged for similar service</a:t>
            </a:r>
            <a:r>
              <a:rPr lang="en-US" sz="2400" dirty="0">
                <a:solidFill>
                  <a:srgbClr val="88A81D"/>
                </a:solidFill>
                <a:ea typeface="Times New Roman"/>
                <a:cs typeface="Helvetica"/>
              </a:rPr>
              <a:t> </a:t>
            </a:r>
            <a:r>
              <a:rPr lang="en-US" sz="2400" dirty="0">
                <a:ea typeface="Times New Roman"/>
                <a:cs typeface="Helvetica"/>
              </a:rPr>
              <a:t>provided to other person in the ordinary course of trade.</a:t>
            </a:r>
            <a:endParaRPr lang="en-US" sz="2400" dirty="0">
              <a:ea typeface="Times New Roman"/>
              <a:cs typeface="Times New Roman"/>
            </a:endParaRPr>
          </a:p>
          <a:p>
            <a:pPr algn="just">
              <a:lnSpc>
                <a:spcPct val="115000"/>
              </a:lnSpc>
            </a:pPr>
            <a:r>
              <a:rPr lang="en-US" sz="2400" dirty="0">
                <a:ea typeface="Times New Roman"/>
                <a:cs typeface="Helvetica"/>
              </a:rPr>
              <a:t>Where </a:t>
            </a:r>
            <a:r>
              <a:rPr lang="en-US" sz="2400" b="1" dirty="0">
                <a:solidFill>
                  <a:srgbClr val="88A81D"/>
                </a:solidFill>
                <a:ea typeface="Times New Roman"/>
                <a:cs typeface="Helvetica"/>
              </a:rPr>
              <a:t>value cannot be so determined,</a:t>
            </a:r>
            <a:r>
              <a:rPr lang="en-US" sz="2400" dirty="0">
                <a:ea typeface="Times New Roman"/>
                <a:cs typeface="Helvetica"/>
              </a:rPr>
              <a:t> the </a:t>
            </a:r>
            <a:r>
              <a:rPr lang="en-US" sz="2400" b="1" dirty="0">
                <a:solidFill>
                  <a:srgbClr val="88A81D"/>
                </a:solidFill>
                <a:ea typeface="Times New Roman"/>
                <a:cs typeface="Helvetica"/>
              </a:rPr>
              <a:t>equivalent money value of such consideration,</a:t>
            </a:r>
            <a:r>
              <a:rPr lang="en-US" sz="2400" dirty="0">
                <a:solidFill>
                  <a:srgbClr val="88A81D"/>
                </a:solidFill>
                <a:ea typeface="Times New Roman"/>
                <a:cs typeface="Helvetica"/>
              </a:rPr>
              <a:t> </a:t>
            </a:r>
            <a:r>
              <a:rPr lang="en-US" sz="2400" dirty="0">
                <a:ea typeface="Times New Roman"/>
                <a:cs typeface="Helvetica"/>
              </a:rPr>
              <a:t>not less than the cost of provision of service.</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2372191759"/>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93</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091392"/>
            <a:ext cx="8077200" cy="707886"/>
          </a:xfrm>
          <a:prstGeom prst="rect">
            <a:avLst/>
          </a:prstGeom>
          <a:noFill/>
        </p:spPr>
        <p:txBody>
          <a:bodyPr wrap="square" rtlCol="0">
            <a:spAutoFit/>
          </a:bodyPr>
          <a:lstStyle/>
          <a:p>
            <a:pPr>
              <a:spcAft>
                <a:spcPts val="1500"/>
              </a:spcAft>
            </a:pPr>
            <a:r>
              <a:rPr lang="en-US" sz="4000" kern="1400" spc="25" dirty="0">
                <a:solidFill>
                  <a:srgbClr val="17365D"/>
                </a:solidFill>
                <a:ea typeface="Times New Roman"/>
                <a:cs typeface="Times New Roman"/>
              </a:rPr>
              <a:t>SERVICE TAX ASPECT</a:t>
            </a:r>
            <a:endParaRPr lang="en-US" sz="4000" kern="1400" spc="25" dirty="0">
              <a:solidFill>
                <a:srgbClr val="17365D"/>
              </a:solidFill>
              <a:effectLst/>
              <a:latin typeface="Cambria"/>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
        <p:nvSpPr>
          <p:cNvPr id="2" name="Rectangle 1"/>
          <p:cNvSpPr/>
          <p:nvPr/>
        </p:nvSpPr>
        <p:spPr>
          <a:xfrm>
            <a:off x="685800" y="2742889"/>
            <a:ext cx="8001000" cy="1383969"/>
          </a:xfrm>
          <a:prstGeom prst="rect">
            <a:avLst/>
          </a:prstGeom>
        </p:spPr>
        <p:txBody>
          <a:bodyPr wrap="square">
            <a:spAutoFit/>
          </a:bodyPr>
          <a:lstStyle/>
          <a:p>
            <a:pPr algn="just">
              <a:lnSpc>
                <a:spcPct val="115000"/>
              </a:lnSpc>
              <a:spcAft>
                <a:spcPts val="1000"/>
              </a:spcAft>
            </a:pPr>
            <a:r>
              <a:rPr lang="en-US" sz="2400" b="1" dirty="0">
                <a:solidFill>
                  <a:srgbClr val="1F497D"/>
                </a:solidFill>
                <a:ea typeface="Times New Roman"/>
                <a:cs typeface="Times New Roman"/>
              </a:rPr>
              <a:t>NEGATIVE LIST BASED NEW SCHEME OF TAXATION</a:t>
            </a:r>
            <a:endParaRPr lang="en-US" sz="2400" dirty="0">
              <a:ea typeface="Times New Roman"/>
              <a:cs typeface="Times New Roman"/>
            </a:endParaRPr>
          </a:p>
          <a:p>
            <a:pPr algn="just"/>
            <a:r>
              <a:rPr lang="en-US" sz="2400" dirty="0">
                <a:ea typeface="Times New Roman"/>
                <a:cs typeface="Arial"/>
              </a:rPr>
              <a:t>In the Finance Act 2012, for the first time term “service” has been defined in the act </a:t>
            </a:r>
            <a:r>
              <a:rPr lang="en-US" dirty="0">
                <a:ea typeface="Times New Roman"/>
                <a:cs typeface="Arial"/>
              </a:rPr>
              <a:t>:</a:t>
            </a:r>
            <a:endParaRPr lang="en-US" sz="1600" dirty="0">
              <a:effectLst/>
              <a:latin typeface="Times New Roman"/>
              <a:ea typeface="Times New Roman"/>
            </a:endParaRPr>
          </a:p>
        </p:txBody>
      </p:sp>
    </p:spTree>
    <p:extLst>
      <p:ext uri="{BB962C8B-B14F-4D97-AF65-F5344CB8AC3E}">
        <p14:creationId xmlns:p14="http://schemas.microsoft.com/office/powerpoint/2010/main" val="3699606439"/>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94</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667000"/>
            <a:ext cx="8077200" cy="2363724"/>
          </a:xfrm>
          <a:prstGeom prst="rect">
            <a:avLst/>
          </a:prstGeom>
          <a:noFill/>
        </p:spPr>
        <p:txBody>
          <a:bodyPr wrap="square" rtlCol="0">
            <a:spAutoFit/>
          </a:bodyPr>
          <a:lstStyle/>
          <a:p>
            <a:pPr algn="just"/>
            <a:r>
              <a:rPr lang="en-US" sz="2400" dirty="0">
                <a:ea typeface="Times New Roman"/>
                <a:cs typeface="Arial"/>
              </a:rPr>
              <a:t>According to the provisions of Section 65b(44) “Service means any </a:t>
            </a:r>
            <a:r>
              <a:rPr lang="en-US" sz="2400" b="1" dirty="0">
                <a:solidFill>
                  <a:srgbClr val="88A81D"/>
                </a:solidFill>
                <a:ea typeface="Times New Roman"/>
                <a:cs typeface="Arial"/>
              </a:rPr>
              <a:t>ACTIVITY</a:t>
            </a:r>
            <a:r>
              <a:rPr lang="en-US" sz="2400" dirty="0">
                <a:ea typeface="Times New Roman"/>
                <a:cs typeface="Arial"/>
              </a:rPr>
              <a:t> carried out by a person for another for</a:t>
            </a:r>
            <a:r>
              <a:rPr lang="en-US" sz="2400" b="1" dirty="0">
                <a:ea typeface="Times New Roman"/>
                <a:cs typeface="Arial"/>
              </a:rPr>
              <a:t> </a:t>
            </a:r>
            <a:r>
              <a:rPr lang="en-US" sz="2400" b="1" dirty="0">
                <a:solidFill>
                  <a:srgbClr val="88A81D"/>
                </a:solidFill>
                <a:ea typeface="Times New Roman"/>
                <a:cs typeface="Arial"/>
              </a:rPr>
              <a:t>CONSIDERATION</a:t>
            </a:r>
            <a:r>
              <a:rPr lang="en-US" sz="2400" dirty="0">
                <a:ea typeface="Times New Roman"/>
                <a:cs typeface="Arial"/>
              </a:rPr>
              <a:t>, and includes a </a:t>
            </a:r>
            <a:r>
              <a:rPr lang="en-US" sz="2400" b="1" dirty="0">
                <a:solidFill>
                  <a:srgbClr val="88A81D"/>
                </a:solidFill>
                <a:ea typeface="Times New Roman"/>
                <a:cs typeface="Arial"/>
              </a:rPr>
              <a:t>DECLARED SERVICE</a:t>
            </a:r>
            <a:r>
              <a:rPr lang="en-US" sz="2400" dirty="0">
                <a:ea typeface="Times New Roman"/>
                <a:cs typeface="Arial"/>
              </a:rPr>
              <a:t>, but shall not include;</a:t>
            </a:r>
            <a:endParaRPr lang="en-US" sz="2400" dirty="0">
              <a:latin typeface="Times New Roman"/>
              <a:ea typeface="Times New Roman"/>
            </a:endParaRPr>
          </a:p>
          <a:p>
            <a:pPr algn="just"/>
            <a:r>
              <a:rPr lang="en-US" sz="2400" dirty="0">
                <a:ea typeface="Times New Roman"/>
                <a:cs typeface="Arial"/>
              </a:rPr>
              <a:t> </a:t>
            </a:r>
            <a:endParaRPr lang="en-US" sz="2400" dirty="0">
              <a:latin typeface="Times New Roman"/>
              <a:ea typeface="Times New Roman"/>
            </a:endParaRPr>
          </a:p>
          <a:p>
            <a:pPr algn="just">
              <a:lnSpc>
                <a:spcPct val="115000"/>
              </a:lnSpc>
              <a:spcAft>
                <a:spcPts val="1000"/>
              </a:spcAft>
            </a:pPr>
            <a:r>
              <a:rPr lang="en-US" sz="2400" b="1" dirty="0">
                <a:solidFill>
                  <a:srgbClr val="984806"/>
                </a:solidFill>
                <a:ea typeface="Times New Roman"/>
                <a:cs typeface="Times New Roman"/>
              </a:rPr>
              <a:t>       </a:t>
            </a:r>
            <a:r>
              <a:rPr lang="en-US" sz="2400" b="1" dirty="0">
                <a:solidFill>
                  <a:srgbClr val="88A81D"/>
                </a:solidFill>
                <a:ea typeface="Times New Roman"/>
                <a:cs typeface="Times New Roman"/>
              </a:rPr>
              <a:t>…………………….</a:t>
            </a:r>
            <a:endParaRPr lang="en-US" sz="2400" dirty="0">
              <a:solidFill>
                <a:srgbClr val="88A81D"/>
              </a:solidFill>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682905850"/>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95</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1981200"/>
            <a:ext cx="8077200" cy="3849965"/>
          </a:xfrm>
          <a:prstGeom prst="rect">
            <a:avLst/>
          </a:prstGeom>
          <a:noFill/>
        </p:spPr>
        <p:txBody>
          <a:bodyPr wrap="square" rtlCol="0">
            <a:spAutoFit/>
          </a:bodyPr>
          <a:lstStyle/>
          <a:p>
            <a:pPr algn="just">
              <a:lnSpc>
                <a:spcPct val="115000"/>
              </a:lnSpc>
              <a:spcAft>
                <a:spcPts val="1000"/>
              </a:spcAft>
            </a:pPr>
            <a:r>
              <a:rPr lang="en-US" sz="2400" b="1" dirty="0">
                <a:solidFill>
                  <a:srgbClr val="88A81D"/>
                </a:solidFill>
                <a:ea typeface="Times New Roman"/>
                <a:cs typeface="Arial"/>
              </a:rPr>
              <a:t>Negative List (Section 66D)</a:t>
            </a:r>
            <a:endParaRPr lang="en-US" sz="2400" dirty="0">
              <a:solidFill>
                <a:srgbClr val="88A81D"/>
              </a:solidFill>
              <a:ea typeface="Times New Roman"/>
              <a:cs typeface="Times New Roman"/>
            </a:endParaRPr>
          </a:p>
          <a:p>
            <a:pPr algn="just">
              <a:lnSpc>
                <a:spcPct val="115000"/>
              </a:lnSpc>
              <a:spcAft>
                <a:spcPts val="1000"/>
              </a:spcAft>
            </a:pPr>
            <a:r>
              <a:rPr lang="en-US" sz="2400" dirty="0">
                <a:ea typeface="Times New Roman"/>
                <a:cs typeface="Arial"/>
              </a:rPr>
              <a:t>- Services by way of renting of residential dwelling for use as residence. (Not of commercial Interest)</a:t>
            </a:r>
            <a:endParaRPr lang="en-US" sz="2400" dirty="0">
              <a:ea typeface="Times New Roman"/>
              <a:cs typeface="Times New Roman"/>
            </a:endParaRPr>
          </a:p>
          <a:p>
            <a:pPr algn="just">
              <a:lnSpc>
                <a:spcPct val="115000"/>
              </a:lnSpc>
              <a:spcAft>
                <a:spcPts val="1000"/>
              </a:spcAft>
            </a:pPr>
            <a:r>
              <a:rPr lang="en-US" sz="2400" b="1" dirty="0">
                <a:solidFill>
                  <a:srgbClr val="88A81D"/>
                </a:solidFill>
                <a:ea typeface="Times New Roman"/>
                <a:cs typeface="Arial"/>
              </a:rPr>
              <a:t>Mega Exemption (Notification 25/2012 dated 20.6.2012)</a:t>
            </a:r>
            <a:endParaRPr lang="en-US" sz="2400" dirty="0">
              <a:solidFill>
                <a:srgbClr val="88A81D"/>
              </a:solidFill>
              <a:ea typeface="Times New Roman"/>
              <a:cs typeface="Times New Roman"/>
            </a:endParaRPr>
          </a:p>
          <a:p>
            <a:pPr algn="just">
              <a:lnSpc>
                <a:spcPct val="115000"/>
              </a:lnSpc>
              <a:spcAft>
                <a:spcPts val="1000"/>
              </a:spcAft>
            </a:pPr>
            <a:r>
              <a:rPr lang="en-US" sz="2400" b="1" dirty="0">
                <a:ea typeface="Times New Roman"/>
                <a:cs typeface="Arial"/>
              </a:rPr>
              <a:t>- Services provided to the Government, a local authority or a governmental authority by way of construction, erection, commissioning, installation, completion, fitting out, repair, maintenance, renovation, or alteration of :</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1586591582"/>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96</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009897"/>
            <a:ext cx="8077200" cy="4314707"/>
          </a:xfrm>
          <a:prstGeom prst="rect">
            <a:avLst/>
          </a:prstGeom>
          <a:noFill/>
        </p:spPr>
        <p:txBody>
          <a:bodyPr wrap="square" rtlCol="0">
            <a:spAutoFit/>
          </a:bodyPr>
          <a:lstStyle/>
          <a:p>
            <a:pPr marL="342900" marR="0" lvl="0" indent="-342900" algn="just">
              <a:lnSpc>
                <a:spcPct val="115000"/>
              </a:lnSpc>
              <a:spcBef>
                <a:spcPts val="0"/>
              </a:spcBef>
              <a:spcAft>
                <a:spcPts val="0"/>
              </a:spcAft>
              <a:buFont typeface="Symbol"/>
              <a:buChar char=""/>
            </a:pPr>
            <a:r>
              <a:rPr lang="en-US" sz="2400" dirty="0">
                <a:ea typeface="Times New Roman"/>
                <a:cs typeface="Arial"/>
              </a:rPr>
              <a:t>a civil structure or any other original works meant predominantly for use other than for commerce, industry, or any other business or profession.</a:t>
            </a:r>
            <a:endParaRPr lang="en-US" sz="2400" dirty="0">
              <a:ea typeface="Times New Roman"/>
              <a:cs typeface="Times New Roman"/>
            </a:endParaRPr>
          </a:p>
          <a:p>
            <a:pPr marL="342900" marR="0" lvl="0" indent="-342900" algn="just">
              <a:lnSpc>
                <a:spcPct val="115000"/>
              </a:lnSpc>
              <a:spcBef>
                <a:spcPts val="0"/>
              </a:spcBef>
              <a:spcAft>
                <a:spcPts val="0"/>
              </a:spcAft>
              <a:buFont typeface="Symbol"/>
              <a:buChar char=""/>
            </a:pPr>
            <a:r>
              <a:rPr lang="en-US" sz="2400" dirty="0">
                <a:ea typeface="Times New Roman"/>
                <a:cs typeface="Arial"/>
              </a:rPr>
              <a:t>a historical monument, archaeological site or remains of national importance, archaeological excavation, or antiquity specified under the Ancient Monuments and Archaeological Sites and Remains Act, 1958 (24 of 1958).</a:t>
            </a:r>
            <a:endParaRPr lang="en-US" sz="2400" dirty="0">
              <a:ea typeface="Times New Roman"/>
              <a:cs typeface="Times New Roman"/>
            </a:endParaRPr>
          </a:p>
          <a:p>
            <a:pPr marL="342900" marR="0" lvl="0" indent="-342900" algn="just">
              <a:lnSpc>
                <a:spcPct val="115000"/>
              </a:lnSpc>
              <a:spcBef>
                <a:spcPts val="0"/>
              </a:spcBef>
              <a:spcAft>
                <a:spcPts val="1000"/>
              </a:spcAft>
              <a:buFont typeface="Symbol"/>
              <a:buChar char=""/>
            </a:pPr>
            <a:r>
              <a:rPr lang="en-US" sz="2400" dirty="0">
                <a:ea typeface="Times New Roman"/>
                <a:cs typeface="Arial"/>
              </a:rPr>
              <a:t>a structure meant predominantly for use as (</a:t>
            </a:r>
            <a:r>
              <a:rPr lang="en-US" sz="2400" dirty="0" err="1">
                <a:ea typeface="Times New Roman"/>
                <a:cs typeface="Arial"/>
              </a:rPr>
              <a:t>i</a:t>
            </a:r>
            <a:r>
              <a:rPr lang="en-US" sz="2400" dirty="0">
                <a:ea typeface="Times New Roman"/>
                <a:cs typeface="Arial"/>
              </a:rPr>
              <a:t>) an educational, (ii) a clinical, or (iii) an art or cultural establishment</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2068378615"/>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97</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209800"/>
            <a:ext cx="8077200" cy="2640723"/>
          </a:xfrm>
          <a:prstGeom prst="rect">
            <a:avLst/>
          </a:prstGeom>
          <a:noFill/>
        </p:spPr>
        <p:txBody>
          <a:bodyPr wrap="square" rtlCol="0">
            <a:spAutoFit/>
          </a:bodyPr>
          <a:lstStyle/>
          <a:p>
            <a:pPr marL="342900" marR="0" lvl="0" indent="-342900" algn="just">
              <a:lnSpc>
                <a:spcPct val="115000"/>
              </a:lnSpc>
              <a:spcBef>
                <a:spcPts val="0"/>
              </a:spcBef>
              <a:spcAft>
                <a:spcPts val="0"/>
              </a:spcAft>
              <a:buFont typeface="Symbol"/>
              <a:buChar char=""/>
            </a:pPr>
            <a:r>
              <a:rPr lang="en-US" sz="2400" dirty="0">
                <a:ea typeface="Times New Roman"/>
                <a:cs typeface="Arial"/>
              </a:rPr>
              <a:t>canal, dam or other irrigation works</a:t>
            </a:r>
            <a:endParaRPr lang="en-US" sz="2400" dirty="0">
              <a:ea typeface="Times New Roman"/>
              <a:cs typeface="Times New Roman"/>
            </a:endParaRPr>
          </a:p>
          <a:p>
            <a:pPr marL="342900" marR="0" lvl="0" indent="-342900" algn="just">
              <a:lnSpc>
                <a:spcPct val="115000"/>
              </a:lnSpc>
              <a:spcBef>
                <a:spcPts val="0"/>
              </a:spcBef>
              <a:spcAft>
                <a:spcPts val="0"/>
              </a:spcAft>
              <a:buFont typeface="Symbol"/>
              <a:buChar char=""/>
            </a:pPr>
            <a:r>
              <a:rPr lang="en-US" sz="2400" dirty="0">
                <a:ea typeface="Times New Roman"/>
                <a:cs typeface="Arial"/>
              </a:rPr>
              <a:t>Pipeline, conduit or plant for (</a:t>
            </a:r>
            <a:r>
              <a:rPr lang="en-US" sz="2400" dirty="0" err="1">
                <a:ea typeface="Times New Roman"/>
                <a:cs typeface="Arial"/>
              </a:rPr>
              <a:t>i</a:t>
            </a:r>
            <a:r>
              <a:rPr lang="en-US" sz="2400" dirty="0">
                <a:ea typeface="Times New Roman"/>
                <a:cs typeface="Arial"/>
              </a:rPr>
              <a:t>) water supply (ii) water treatment, or (iii) sewerage treatment or disposal.</a:t>
            </a:r>
            <a:endParaRPr lang="en-US" sz="2400" dirty="0">
              <a:ea typeface="Times New Roman"/>
              <a:cs typeface="Times New Roman"/>
            </a:endParaRPr>
          </a:p>
          <a:p>
            <a:pPr marL="342900" marR="0" lvl="0" indent="-342900" algn="just">
              <a:lnSpc>
                <a:spcPct val="115000"/>
              </a:lnSpc>
              <a:spcBef>
                <a:spcPts val="0"/>
              </a:spcBef>
              <a:spcAft>
                <a:spcPts val="1000"/>
              </a:spcAft>
              <a:buFont typeface="Symbol"/>
              <a:buChar char=""/>
            </a:pPr>
            <a:r>
              <a:rPr lang="en-US" sz="2400" dirty="0">
                <a:ea typeface="Times New Roman"/>
                <a:cs typeface="Arial"/>
              </a:rPr>
              <a:t>a residential complex predominantly meant for self-use or the use of their employees or other persons specified in the Explanation 1 to clause 44 of section 65 B of the said Act.</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411691326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98</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85800" y="2091392"/>
            <a:ext cx="8077200" cy="3593484"/>
          </a:xfrm>
          <a:prstGeom prst="rect">
            <a:avLst/>
          </a:prstGeom>
          <a:noFill/>
        </p:spPr>
        <p:txBody>
          <a:bodyPr wrap="square" rtlCol="0">
            <a:spAutoFit/>
          </a:bodyPr>
          <a:lstStyle/>
          <a:p>
            <a:pPr algn="just">
              <a:lnSpc>
                <a:spcPct val="115000"/>
              </a:lnSpc>
              <a:spcAft>
                <a:spcPts val="1000"/>
              </a:spcAft>
            </a:pPr>
            <a:r>
              <a:rPr lang="en-US" sz="2400" b="1" dirty="0">
                <a:ea typeface="Times New Roman"/>
                <a:cs typeface="Arial"/>
              </a:rPr>
              <a:t>- Services provided by way of construction, erection, commissioning, installation, completion, fitting out, repair, maintenance, renovation, or alteration of:</a:t>
            </a:r>
            <a:endParaRPr lang="en-US" sz="2400" dirty="0">
              <a:ea typeface="Times New Roman"/>
              <a:cs typeface="Times New Roman"/>
            </a:endParaRPr>
          </a:p>
          <a:p>
            <a:pPr marL="342900" marR="0" lvl="0" indent="-342900" algn="just">
              <a:lnSpc>
                <a:spcPct val="115000"/>
              </a:lnSpc>
              <a:spcBef>
                <a:spcPts val="0"/>
              </a:spcBef>
              <a:spcAft>
                <a:spcPts val="0"/>
              </a:spcAft>
              <a:buFont typeface="Symbol"/>
              <a:buChar char=""/>
            </a:pPr>
            <a:r>
              <a:rPr lang="en-US" sz="2400" dirty="0">
                <a:ea typeface="Times New Roman"/>
                <a:cs typeface="Arial"/>
              </a:rPr>
              <a:t>a road, bridge, tunnel, or terminal for road transportation for use by general public</a:t>
            </a:r>
            <a:endParaRPr lang="en-US" sz="2400" dirty="0">
              <a:ea typeface="Times New Roman"/>
              <a:cs typeface="Times New Roman"/>
            </a:endParaRPr>
          </a:p>
          <a:p>
            <a:pPr marL="342900" marR="0" lvl="0" indent="-342900" algn="just">
              <a:lnSpc>
                <a:spcPct val="115000"/>
              </a:lnSpc>
              <a:spcBef>
                <a:spcPts val="0"/>
              </a:spcBef>
              <a:spcAft>
                <a:spcPts val="1000"/>
              </a:spcAft>
              <a:buFont typeface="Symbol"/>
              <a:buChar char=""/>
            </a:pPr>
            <a:r>
              <a:rPr lang="en-US" sz="2400" dirty="0">
                <a:ea typeface="Times New Roman"/>
                <a:cs typeface="Arial"/>
              </a:rPr>
              <a:t>a civil structure or any other original works pertaining to a scheme under Jawaharlal Nehru National Urban Renewal Mission or Rajiv </a:t>
            </a:r>
            <a:r>
              <a:rPr lang="en-US" sz="2400" dirty="0" err="1">
                <a:ea typeface="Times New Roman"/>
                <a:cs typeface="Arial"/>
              </a:rPr>
              <a:t>Awaas</a:t>
            </a:r>
            <a:r>
              <a:rPr lang="en-US" sz="2400" dirty="0">
                <a:ea typeface="Times New Roman"/>
                <a:cs typeface="Arial"/>
              </a:rPr>
              <a:t> </a:t>
            </a:r>
            <a:r>
              <a:rPr lang="en-US" sz="2400" dirty="0" err="1">
                <a:ea typeface="Times New Roman"/>
                <a:cs typeface="Arial"/>
              </a:rPr>
              <a:t>Yojana</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53712152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6200000">
            <a:off x="-3199655" y="3352052"/>
            <a:ext cx="6858000" cy="153888"/>
          </a:xfrm>
          <a:prstGeom prst="rect">
            <a:avLst/>
          </a:prstGeom>
          <a:solidFill>
            <a:srgbClr val="88A81D"/>
          </a:solidFill>
        </p:spPr>
        <p:txBody>
          <a:bodyPr wrap="square" rtlCol="0">
            <a:spAutoFit/>
          </a:bodyPr>
          <a:lstStyle/>
          <a:p>
            <a:endParaRPr lang="en-US" sz="400" dirty="0"/>
          </a:p>
        </p:txBody>
      </p:sp>
      <p:sp>
        <p:nvSpPr>
          <p:cNvPr id="5" name="TextBox 4"/>
          <p:cNvSpPr txBox="1"/>
          <p:nvPr/>
        </p:nvSpPr>
        <p:spPr>
          <a:xfrm rot="16200000">
            <a:off x="-3367444" y="3352052"/>
            <a:ext cx="6858000" cy="153888"/>
          </a:xfrm>
          <a:prstGeom prst="rect">
            <a:avLst/>
          </a:prstGeom>
          <a:solidFill>
            <a:srgbClr val="88A81D"/>
          </a:solidFill>
        </p:spPr>
        <p:txBody>
          <a:bodyPr wrap="square" rtlCol="0">
            <a:spAutoFit/>
          </a:bodyPr>
          <a:lstStyle/>
          <a:p>
            <a:endParaRPr lang="en-US" sz="400" dirty="0"/>
          </a:p>
        </p:txBody>
      </p:sp>
      <p:pic>
        <p:nvPicPr>
          <p:cNvPr id="11" name="Picture 10"/>
          <p:cNvPicPr/>
          <p:nvPr/>
        </p:nvPicPr>
        <p:blipFill>
          <a:blip r:embed="rId3">
            <a:extLst>
              <a:ext uri="{28A0092B-C50C-407E-A947-70E740481C1C}">
                <a14:useLocalDpi xmlns:a14="http://schemas.microsoft.com/office/drawing/2010/main" val="0"/>
              </a:ext>
            </a:extLst>
          </a:blip>
          <a:srcRect/>
          <a:stretch>
            <a:fillRect/>
          </a:stretch>
        </p:blipFill>
        <p:spPr bwMode="auto">
          <a:xfrm>
            <a:off x="381000" y="6324604"/>
            <a:ext cx="1524000" cy="533396"/>
          </a:xfrm>
          <a:prstGeom prst="rect">
            <a:avLst/>
          </a:prstGeom>
          <a:noFill/>
          <a:ln>
            <a:noFill/>
          </a:ln>
        </p:spPr>
      </p:pic>
      <p:sp>
        <p:nvSpPr>
          <p:cNvPr id="23" name="Slide Number Placeholder 22"/>
          <p:cNvSpPr>
            <a:spLocks noGrp="1"/>
          </p:cNvSpPr>
          <p:nvPr>
            <p:ph type="sldNum" sz="quarter" idx="12"/>
          </p:nvPr>
        </p:nvSpPr>
        <p:spPr>
          <a:xfrm>
            <a:off x="8554065" y="6324605"/>
            <a:ext cx="589935" cy="533396"/>
          </a:xfrm>
          <a:solidFill>
            <a:srgbClr val="88A81D"/>
          </a:solidFill>
          <a:ln>
            <a:solidFill>
              <a:srgbClr val="88A81D"/>
            </a:solidFill>
          </a:ln>
        </p:spPr>
        <p:txBody>
          <a:bodyPr/>
          <a:lstStyle/>
          <a:p>
            <a:pPr algn="ctr"/>
            <a:fld id="{9D68DD1C-2395-4B20-BFCD-FB311964F8FF}" type="slidenum">
              <a:rPr lang="en-US" sz="2400" b="1" smtClean="0">
                <a:solidFill>
                  <a:schemeClr val="bg1"/>
                </a:solidFill>
              </a:rPr>
              <a:pPr algn="ctr"/>
              <a:t>99</a:t>
            </a:fld>
            <a:endParaRPr lang="en-US" sz="2400" b="1" dirty="0">
              <a:solidFill>
                <a:schemeClr val="bg1"/>
              </a:solidFill>
            </a:endParaRPr>
          </a:p>
        </p:txBody>
      </p:sp>
      <p:sp>
        <p:nvSpPr>
          <p:cNvPr id="26" name="TextBox 25"/>
          <p:cNvSpPr txBox="1"/>
          <p:nvPr/>
        </p:nvSpPr>
        <p:spPr>
          <a:xfrm>
            <a:off x="381000" y="152400"/>
            <a:ext cx="8686800" cy="1938992"/>
          </a:xfrm>
          <a:prstGeom prst="rect">
            <a:avLst/>
          </a:prstGeom>
          <a:noFill/>
        </p:spPr>
        <p:txBody>
          <a:bodyPr wrap="square" rtlCol="0">
            <a:spAutoFit/>
          </a:bodyPr>
          <a:lstStyle/>
          <a:p>
            <a:pPr algn="ctr"/>
            <a:r>
              <a:rPr lang="en-US" sz="4000" dirty="0">
                <a:solidFill>
                  <a:srgbClr val="88A81D"/>
                </a:solidFill>
              </a:rPr>
              <a:t>PRESENTATION ON ACCOUNTING AND </a:t>
            </a:r>
            <a:r>
              <a:rPr lang="en-US" sz="4000" dirty="0" smtClean="0">
                <a:solidFill>
                  <a:srgbClr val="88A81D"/>
                </a:solidFill>
              </a:rPr>
              <a:t>TAXATION </a:t>
            </a:r>
            <a:r>
              <a:rPr lang="en-US" sz="4000" dirty="0">
                <a:solidFill>
                  <a:srgbClr val="88A81D"/>
                </a:solidFill>
              </a:rPr>
              <a:t>OF REAL ESTATE </a:t>
            </a:r>
          </a:p>
          <a:p>
            <a:pPr algn="ctr"/>
            <a:r>
              <a:rPr lang="en-US" sz="4000" dirty="0">
                <a:solidFill>
                  <a:srgbClr val="88A81D"/>
                </a:solidFill>
              </a:rPr>
              <a:t>TRANSACTIONS</a:t>
            </a:r>
          </a:p>
        </p:txBody>
      </p:sp>
      <p:sp>
        <p:nvSpPr>
          <p:cNvPr id="28" name="TextBox 27"/>
          <p:cNvSpPr txBox="1"/>
          <p:nvPr/>
        </p:nvSpPr>
        <p:spPr>
          <a:xfrm>
            <a:off x="609600" y="2110608"/>
            <a:ext cx="8077200" cy="3040512"/>
          </a:xfrm>
          <a:prstGeom prst="rect">
            <a:avLst/>
          </a:prstGeom>
          <a:noFill/>
        </p:spPr>
        <p:txBody>
          <a:bodyPr wrap="square" rtlCol="0">
            <a:spAutoFit/>
          </a:bodyPr>
          <a:lstStyle/>
          <a:p>
            <a:pPr marL="342900" marR="0" lvl="0" indent="-342900" algn="just">
              <a:lnSpc>
                <a:spcPct val="115000"/>
              </a:lnSpc>
              <a:spcBef>
                <a:spcPts val="0"/>
              </a:spcBef>
              <a:spcAft>
                <a:spcPts val="0"/>
              </a:spcAft>
              <a:buFont typeface="Symbol"/>
              <a:buChar char=""/>
            </a:pPr>
            <a:r>
              <a:rPr lang="en-US" sz="2400" dirty="0">
                <a:ea typeface="Times New Roman"/>
                <a:cs typeface="Arial"/>
              </a:rPr>
              <a:t>a building owned by an entity registered under section 12 AA of the Income tax Act, 1961(43 of 1961) and meant predominantly for religious use by general public</a:t>
            </a:r>
            <a:endParaRPr lang="en-US" sz="2400" dirty="0">
              <a:ea typeface="Times New Roman"/>
              <a:cs typeface="Times New Roman"/>
            </a:endParaRPr>
          </a:p>
          <a:p>
            <a:pPr marL="342900" marR="0" lvl="0" indent="-342900" algn="just">
              <a:lnSpc>
                <a:spcPct val="115000"/>
              </a:lnSpc>
              <a:spcBef>
                <a:spcPts val="0"/>
              </a:spcBef>
              <a:spcAft>
                <a:spcPts val="0"/>
              </a:spcAft>
              <a:buFont typeface="Symbol"/>
              <a:buChar char=""/>
            </a:pPr>
            <a:r>
              <a:rPr lang="en-US" sz="2400" dirty="0">
                <a:ea typeface="Times New Roman"/>
                <a:cs typeface="Arial"/>
              </a:rPr>
              <a:t>a pollution control or effluent treatment plant, except located as a part of a factory; or</a:t>
            </a:r>
            <a:endParaRPr lang="en-US" sz="2400" dirty="0">
              <a:ea typeface="Times New Roman"/>
              <a:cs typeface="Times New Roman"/>
            </a:endParaRPr>
          </a:p>
          <a:p>
            <a:pPr marL="342900" marR="0" lvl="0" indent="-342900" algn="just">
              <a:lnSpc>
                <a:spcPct val="115000"/>
              </a:lnSpc>
              <a:spcBef>
                <a:spcPts val="0"/>
              </a:spcBef>
              <a:spcAft>
                <a:spcPts val="1000"/>
              </a:spcAft>
              <a:buFont typeface="Symbol"/>
              <a:buChar char=""/>
            </a:pPr>
            <a:r>
              <a:rPr lang="en-US" sz="2400" dirty="0">
                <a:ea typeface="Times New Roman"/>
                <a:cs typeface="Arial"/>
              </a:rPr>
              <a:t>a structure meant for funeral, burial or cremation of deceased.</a:t>
            </a:r>
            <a:endParaRPr lang="en-US" sz="2400" dirty="0">
              <a:ea typeface="Times New Roman"/>
              <a:cs typeface="Times New Roman"/>
            </a:endParaRPr>
          </a:p>
        </p:txBody>
      </p:sp>
      <p:sp>
        <p:nvSpPr>
          <p:cNvPr id="32" name="Footer Placeholder 31"/>
          <p:cNvSpPr>
            <a:spLocks noGrp="1"/>
          </p:cNvSpPr>
          <p:nvPr>
            <p:ph type="ftr" sz="quarter" idx="11"/>
          </p:nvPr>
        </p:nvSpPr>
        <p:spPr>
          <a:xfrm>
            <a:off x="3249717" y="6319970"/>
            <a:ext cx="3390900" cy="517525"/>
          </a:xfrm>
        </p:spPr>
        <p:txBody>
          <a:bodyPr/>
          <a:lstStyle/>
          <a:p>
            <a:pPr>
              <a:tabLst>
                <a:tab pos="2971800" algn="ctr"/>
                <a:tab pos="5943600" algn="r"/>
              </a:tabLst>
            </a:pPr>
            <a:r>
              <a:rPr lang="en-US" sz="1800" b="1" u="sng" dirty="0">
                <a:ea typeface="Times New Roman"/>
                <a:cs typeface="Times New Roman"/>
              </a:rPr>
              <a:t>ACCOUNTING AND TAXATION OF REAL ESTATE TRANSACTIONS</a:t>
            </a:r>
            <a:endParaRPr lang="en-US" sz="1800" dirty="0">
              <a:ea typeface="Times New Roman"/>
              <a:cs typeface="Times New Roman"/>
            </a:endParaRPr>
          </a:p>
        </p:txBody>
      </p:sp>
    </p:spTree>
    <p:extLst>
      <p:ext uri="{BB962C8B-B14F-4D97-AF65-F5344CB8AC3E}">
        <p14:creationId xmlns:p14="http://schemas.microsoft.com/office/powerpoint/2010/main" val="3332489985"/>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Presentation1</Template>
  <TotalTime>414</TotalTime>
  <Words>9616</Words>
  <Application>Microsoft Office PowerPoint</Application>
  <PresentationFormat>On-screen Show (4:3)</PresentationFormat>
  <Paragraphs>1110</Paragraphs>
  <Slides>126</Slides>
  <Notes>126</Notes>
  <HiddenSlides>0</HiddenSlides>
  <MMClips>0</MMClips>
  <ScaleCrop>false</ScaleCrop>
  <HeadingPairs>
    <vt:vector size="4" baseType="variant">
      <vt:variant>
        <vt:lpstr>Theme</vt:lpstr>
      </vt:variant>
      <vt:variant>
        <vt:i4>1</vt:i4>
      </vt:variant>
      <vt:variant>
        <vt:lpstr>Slide Titles</vt:lpstr>
      </vt:variant>
      <vt:variant>
        <vt:i4>126</vt:i4>
      </vt:variant>
    </vt:vector>
  </HeadingPairs>
  <TitlesOfParts>
    <vt:vector size="127" baseType="lpstr">
      <vt:lpstr>Presentation1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Shikhar Tewari</dc:creator>
  <cp:lastModifiedBy>Priya Agrawal</cp:lastModifiedBy>
  <cp:revision>57</cp:revision>
  <dcterms:created xsi:type="dcterms:W3CDTF">2014-10-09T04:26:19Z</dcterms:created>
  <dcterms:modified xsi:type="dcterms:W3CDTF">2014-12-31T06:35:22Z</dcterms:modified>
</cp:coreProperties>
</file>